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10287000" cx="18288000"/>
  <p:notesSz cx="6858000" cy="9144000"/>
  <p:embeddedFontLst>
    <p:embeddedFont>
      <p:font typeface="La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77" roundtripDataSignature="AMtx7mgGq0XmYybI6eZpakZG5kY7DG5i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7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7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7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7"/>
          <p:cNvSpPr/>
          <p:nvPr>
            <p:ph idx="2" type="pic"/>
          </p:nvPr>
        </p:nvSpPr>
        <p:spPr>
          <a:xfrm>
            <a:off x="1792288" y="612775"/>
            <a:ext cx="5486400" cy="4114800"/>
          </a:xfrm>
          <a:prstGeom prst="rect">
            <a:avLst/>
          </a:prstGeom>
          <a:noFill/>
          <a:ln>
            <a:noFill/>
          </a:ln>
        </p:spPr>
      </p:sp>
      <p:sp>
        <p:nvSpPr>
          <p:cNvPr id="64" name="Google Shape;64;p7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1.png"/><Relationship Id="rId7"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46.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6.png"/><Relationship Id="rId7" Type="http://schemas.openxmlformats.org/officeDocument/2006/relationships/image" Target="../media/image10.png"/><Relationship Id="rId8"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9.png"/><Relationship Id="rId7" Type="http://schemas.openxmlformats.org/officeDocument/2006/relationships/image" Target="../media/image10.png"/><Relationship Id="rId8"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4.png"/><Relationship Id="rId7" Type="http://schemas.openxmlformats.org/officeDocument/2006/relationships/image" Target="../media/image10.png"/><Relationship Id="rId8"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8.png"/><Relationship Id="rId7" Type="http://schemas.openxmlformats.org/officeDocument/2006/relationships/image" Target="../media/image10.png"/><Relationship Id="rId8"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0.png"/><Relationship Id="rId7" Type="http://schemas.openxmlformats.org/officeDocument/2006/relationships/image" Target="../media/image10.png"/><Relationship Id="rId8"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5.png"/><Relationship Id="rId7" Type="http://schemas.openxmlformats.org/officeDocument/2006/relationships/image" Target="../media/image10.png"/><Relationship Id="rId8"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5.png"/><Relationship Id="rId7" Type="http://schemas.openxmlformats.org/officeDocument/2006/relationships/image" Target="../media/image10.png"/><Relationship Id="rId8"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1.png"/><Relationship Id="rId7" Type="http://schemas.openxmlformats.org/officeDocument/2006/relationships/image" Target="../media/image10.png"/><Relationship Id="rId8"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4.png"/><Relationship Id="rId7" Type="http://schemas.openxmlformats.org/officeDocument/2006/relationships/image" Target="../media/image10.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0.png"/><Relationship Id="rId7" Type="http://schemas.openxmlformats.org/officeDocument/2006/relationships/image" Target="../media/image10.png"/><Relationship Id="rId8"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8.png"/><Relationship Id="rId7" Type="http://schemas.openxmlformats.org/officeDocument/2006/relationships/image" Target="../media/image10.png"/><Relationship Id="rId8"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1.png"/><Relationship Id="rId7"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7.png"/><Relationship Id="rId7"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0.png"/><Relationship Id="rId7" Type="http://schemas.openxmlformats.org/officeDocument/2006/relationships/image" Target="../media/image8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4.png"/><Relationship Id="rId7"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1.png"/><Relationship Id="rId7"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7.png"/><Relationship Id="rId7"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8.png"/><Relationship Id="rId7"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3.png"/><Relationship Id="rId7"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5.png"/><Relationship Id="rId7"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1.png"/><Relationship Id="rId7"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2.png"/><Relationship Id="rId7"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97.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7.png"/><Relationship Id="rId7" Type="http://schemas.openxmlformats.org/officeDocument/2006/relationships/image" Target="../media/image18.png"/><Relationship Id="rId8" Type="http://schemas.openxmlformats.org/officeDocument/2006/relationships/image" Target="../media/image3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6.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3" name="Shape 83"/>
        <p:cNvGrpSpPr/>
        <p:nvPr/>
      </p:nvGrpSpPr>
      <p:grpSpPr>
        <a:xfrm>
          <a:off x="0" y="0"/>
          <a:ext cx="0" cy="0"/>
          <a:chOff x="0" y="0"/>
          <a:chExt cx="0" cy="0"/>
        </a:xfrm>
      </p:grpSpPr>
      <p:sp>
        <p:nvSpPr>
          <p:cNvPr id="84" name="Google Shape;84;p1"/>
          <p:cNvSpPr/>
          <p:nvPr/>
        </p:nvSpPr>
        <p:spPr>
          <a:xfrm rot="317616">
            <a:off x="10558214" y="375709"/>
            <a:ext cx="8568468" cy="9168595"/>
          </a:xfrm>
          <a:custGeom>
            <a:rect b="b" l="l" r="r" t="t"/>
            <a:pathLst>
              <a:path extrusionOk="0" h="9168595" w="8568468">
                <a:moveTo>
                  <a:pt x="0" y="0"/>
                </a:moveTo>
                <a:lnTo>
                  <a:pt x="8568468" y="0"/>
                </a:lnTo>
                <a:lnTo>
                  <a:pt x="8568468" y="9168594"/>
                </a:lnTo>
                <a:lnTo>
                  <a:pt x="0" y="9168594"/>
                </a:lnTo>
                <a:lnTo>
                  <a:pt x="0" y="0"/>
                </a:lnTo>
                <a:close/>
              </a:path>
            </a:pathLst>
          </a:custGeom>
          <a:blipFill rotWithShape="1">
            <a:blip r:embed="rId3">
              <a:alphaModFix/>
            </a:blip>
            <a:stretch>
              <a:fillRect b="0" l="0" r="0" t="0"/>
            </a:stretch>
          </a:blipFill>
          <a:ln>
            <a:noFill/>
          </a:ln>
        </p:spPr>
      </p:sp>
      <p:sp>
        <p:nvSpPr>
          <p:cNvPr id="85" name="Google Shape;85;p1"/>
          <p:cNvSpPr/>
          <p:nvPr/>
        </p:nvSpPr>
        <p:spPr>
          <a:xfrm flipH="1">
            <a:off x="14010002" y="1162705"/>
            <a:ext cx="3438633" cy="2625983"/>
          </a:xfrm>
          <a:custGeom>
            <a:rect b="b" l="l" r="r" t="t"/>
            <a:pathLst>
              <a:path extrusionOk="0" h="2625983" w="3438633">
                <a:moveTo>
                  <a:pt x="3438633" y="0"/>
                </a:moveTo>
                <a:lnTo>
                  <a:pt x="0" y="0"/>
                </a:lnTo>
                <a:lnTo>
                  <a:pt x="0" y="2625983"/>
                </a:lnTo>
                <a:lnTo>
                  <a:pt x="3438633" y="2625983"/>
                </a:lnTo>
                <a:lnTo>
                  <a:pt x="3438633" y="0"/>
                </a:lnTo>
                <a:close/>
              </a:path>
            </a:pathLst>
          </a:custGeom>
          <a:blipFill rotWithShape="1">
            <a:blip r:embed="rId4">
              <a:alphaModFix/>
            </a:blip>
            <a:stretch>
              <a:fillRect b="0" l="0" r="-4253" t="0"/>
            </a:stretch>
          </a:blipFill>
          <a:ln>
            <a:noFill/>
          </a:ln>
        </p:spPr>
      </p:sp>
      <p:sp>
        <p:nvSpPr>
          <p:cNvPr id="86" name="Google Shape;86;p1"/>
          <p:cNvSpPr/>
          <p:nvPr/>
        </p:nvSpPr>
        <p:spPr>
          <a:xfrm>
            <a:off x="10153542" y="1506838"/>
            <a:ext cx="2603654" cy="1542665"/>
          </a:xfrm>
          <a:custGeom>
            <a:rect b="b" l="l" r="r" t="t"/>
            <a:pathLst>
              <a:path extrusionOk="0" h="1542665" w="2603654">
                <a:moveTo>
                  <a:pt x="0" y="0"/>
                </a:moveTo>
                <a:lnTo>
                  <a:pt x="2603653" y="0"/>
                </a:lnTo>
                <a:lnTo>
                  <a:pt x="2603653" y="1542665"/>
                </a:lnTo>
                <a:lnTo>
                  <a:pt x="0" y="1542665"/>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9567115" y="3837593"/>
            <a:ext cx="8503070" cy="5420707"/>
          </a:xfrm>
          <a:custGeom>
            <a:rect b="b" l="l" r="r" t="t"/>
            <a:pathLst>
              <a:path extrusionOk="0" h="5420707" w="8503070">
                <a:moveTo>
                  <a:pt x="0" y="0"/>
                </a:moveTo>
                <a:lnTo>
                  <a:pt x="8503069" y="0"/>
                </a:lnTo>
                <a:lnTo>
                  <a:pt x="8503069" y="5420707"/>
                </a:lnTo>
                <a:lnTo>
                  <a:pt x="0" y="5420707"/>
                </a:lnTo>
                <a:lnTo>
                  <a:pt x="0" y="0"/>
                </a:lnTo>
                <a:close/>
              </a:path>
            </a:pathLst>
          </a:custGeom>
          <a:blipFill rotWithShape="1">
            <a:blip r:embed="rId6">
              <a:alphaModFix/>
            </a:blip>
            <a:stretch>
              <a:fillRect b="0" l="0" r="0" t="0"/>
            </a:stretch>
          </a:blipFill>
          <a:ln>
            <a:noFill/>
          </a:ln>
        </p:spPr>
      </p:sp>
      <p:sp>
        <p:nvSpPr>
          <p:cNvPr id="88" name="Google Shape;88;p1"/>
          <p:cNvSpPr txBox="1"/>
          <p:nvPr/>
        </p:nvSpPr>
        <p:spPr>
          <a:xfrm>
            <a:off x="356159" y="4330700"/>
            <a:ext cx="9509700" cy="2878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5500" u="none" cap="none" strike="noStrike">
                <a:solidFill>
                  <a:srgbClr val="0F173C"/>
                </a:solidFill>
                <a:latin typeface="Times New Roman"/>
                <a:ea typeface="Times New Roman"/>
                <a:cs typeface="Times New Roman"/>
                <a:sym typeface="Times New Roman"/>
              </a:rPr>
              <a:t>SỬ DỤNG CÁC MÔ HÌNH HỌC MÁY ĐỂ XÂY DỰNG CÁC CẢNH BÁO SMS SPAM</a:t>
            </a:r>
            <a:endParaRPr b="1">
              <a:latin typeface="Times New Roman"/>
              <a:ea typeface="Times New Roman"/>
              <a:cs typeface="Times New Roman"/>
              <a:sym typeface="Times New Roman"/>
            </a:endParaRPr>
          </a:p>
        </p:txBody>
      </p:sp>
      <p:sp>
        <p:nvSpPr>
          <p:cNvPr id="89" name="Google Shape;89;p1"/>
          <p:cNvSpPr txBox="1"/>
          <p:nvPr/>
        </p:nvSpPr>
        <p:spPr>
          <a:xfrm>
            <a:off x="494032" y="535410"/>
            <a:ext cx="9918000" cy="1128600"/>
          </a:xfrm>
          <a:prstGeom prst="rect">
            <a:avLst/>
          </a:prstGeom>
          <a:noFill/>
          <a:ln>
            <a:noFill/>
          </a:ln>
        </p:spPr>
        <p:txBody>
          <a:bodyPr anchorCtr="0" anchor="t" bIns="0" lIns="0" spcFirstLastPara="1" rIns="0" wrap="square" tIns="0">
            <a:spAutoFit/>
          </a:bodyPr>
          <a:lstStyle/>
          <a:p>
            <a:pPr indent="0" lvl="0" marL="0" marR="0" rtl="0" algn="l">
              <a:lnSpc>
                <a:spcPct val="120011"/>
              </a:lnSpc>
              <a:spcBef>
                <a:spcPts val="0"/>
              </a:spcBef>
              <a:spcAft>
                <a:spcPts val="0"/>
              </a:spcAft>
              <a:buNone/>
            </a:pPr>
            <a:r>
              <a:rPr b="1" i="0" lang="en-US" sz="3333" u="none" cap="none" strike="noStrike">
                <a:solidFill>
                  <a:srgbClr val="0F173C"/>
                </a:solidFill>
                <a:latin typeface="Times New Roman"/>
                <a:ea typeface="Times New Roman"/>
                <a:cs typeface="Times New Roman"/>
                <a:sym typeface="Times New Roman"/>
              </a:rPr>
              <a:t>BÁO CÁO ĐỒ ÁN CUỐI KỲ</a:t>
            </a:r>
            <a:endParaRPr b="1">
              <a:latin typeface="Times New Roman"/>
              <a:ea typeface="Times New Roman"/>
              <a:cs typeface="Times New Roman"/>
              <a:sym typeface="Times New Roman"/>
            </a:endParaRPr>
          </a:p>
          <a:p>
            <a:pPr indent="0" lvl="0" marL="0" marR="0" rtl="0" algn="l">
              <a:lnSpc>
                <a:spcPct val="120011"/>
              </a:lnSpc>
              <a:spcBef>
                <a:spcPts val="0"/>
              </a:spcBef>
              <a:spcAft>
                <a:spcPts val="0"/>
              </a:spcAft>
              <a:buNone/>
            </a:pPr>
            <a:r>
              <a:rPr b="1" i="0" lang="en-US" sz="3333" u="none" cap="none" strike="noStrike">
                <a:solidFill>
                  <a:srgbClr val="0F173C"/>
                </a:solidFill>
                <a:latin typeface="Times New Roman"/>
                <a:ea typeface="Times New Roman"/>
                <a:cs typeface="Times New Roman"/>
                <a:sym typeface="Times New Roman"/>
              </a:rPr>
              <a:t>Môn: An toàn và bảo mật  hệ thống thông tin</a:t>
            </a:r>
            <a:endParaRPr b="1">
              <a:latin typeface="Times New Roman"/>
              <a:ea typeface="Times New Roman"/>
              <a:cs typeface="Times New Roman"/>
              <a:sym typeface="Times New Roman"/>
            </a:endParaRPr>
          </a:p>
        </p:txBody>
      </p:sp>
      <p:sp>
        <p:nvSpPr>
          <p:cNvPr id="90" name="Google Shape;90;p1"/>
          <p:cNvSpPr txBox="1"/>
          <p:nvPr/>
        </p:nvSpPr>
        <p:spPr>
          <a:xfrm>
            <a:off x="494032" y="8263655"/>
            <a:ext cx="9372000" cy="15390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b="1" i="0" lang="en-US" sz="3333" u="none" cap="none" strike="noStrike">
                <a:solidFill>
                  <a:srgbClr val="0F173C"/>
                </a:solidFill>
                <a:latin typeface="Times New Roman"/>
                <a:ea typeface="Times New Roman"/>
                <a:cs typeface="Times New Roman"/>
                <a:sym typeface="Times New Roman"/>
              </a:rPr>
              <a:t>Lớp: IS335.O11.HTCL</a:t>
            </a:r>
            <a:endParaRPr b="1">
              <a:latin typeface="Times New Roman"/>
              <a:ea typeface="Times New Roman"/>
              <a:cs typeface="Times New Roman"/>
              <a:sym typeface="Times New Roman"/>
            </a:endParaRPr>
          </a:p>
          <a:p>
            <a:pPr indent="0" lvl="0" marL="0" marR="0" rtl="0" algn="ctr">
              <a:lnSpc>
                <a:spcPct val="120011"/>
              </a:lnSpc>
              <a:spcBef>
                <a:spcPts val="0"/>
              </a:spcBef>
              <a:spcAft>
                <a:spcPts val="0"/>
              </a:spcAft>
              <a:buNone/>
            </a:pPr>
            <a:r>
              <a:rPr b="1" i="0" lang="en-US" sz="3333" u="none" cap="none" strike="noStrike">
                <a:solidFill>
                  <a:srgbClr val="0F173C"/>
                </a:solidFill>
                <a:latin typeface="Times New Roman"/>
                <a:ea typeface="Times New Roman"/>
                <a:cs typeface="Times New Roman"/>
                <a:sym typeface="Times New Roman"/>
              </a:rPr>
              <a:t>Giáo viên hướng dẫn: ThS. Hà Lê Hoài Trung</a:t>
            </a:r>
            <a:endParaRPr b="1">
              <a:latin typeface="Times New Roman"/>
              <a:ea typeface="Times New Roman"/>
              <a:cs typeface="Times New Roman"/>
              <a:sym typeface="Times New Roman"/>
            </a:endParaRPr>
          </a:p>
        </p:txBody>
      </p:sp>
      <p:sp>
        <p:nvSpPr>
          <p:cNvPr id="91" name="Google Shape;91;p1"/>
          <p:cNvSpPr txBox="1"/>
          <p:nvPr/>
        </p:nvSpPr>
        <p:spPr>
          <a:xfrm>
            <a:off x="2856801" y="2969538"/>
            <a:ext cx="3435300" cy="666900"/>
          </a:xfrm>
          <a:prstGeom prst="rect">
            <a:avLst/>
          </a:prstGeom>
          <a:noFill/>
          <a:ln>
            <a:noFill/>
          </a:ln>
        </p:spPr>
        <p:txBody>
          <a:bodyPr anchorCtr="0" anchor="t" bIns="0" lIns="0" spcFirstLastPara="1" rIns="0" wrap="square" tIns="0">
            <a:spAutoFit/>
          </a:bodyPr>
          <a:lstStyle/>
          <a:p>
            <a:pPr indent="0" lvl="0" marL="0" marR="0" rtl="0" algn="l">
              <a:lnSpc>
                <a:spcPct val="120009"/>
              </a:lnSpc>
              <a:spcBef>
                <a:spcPts val="0"/>
              </a:spcBef>
              <a:spcAft>
                <a:spcPts val="0"/>
              </a:spcAft>
              <a:buNone/>
            </a:pPr>
            <a:r>
              <a:rPr b="1" i="0" lang="en-US" sz="4333" u="none" cap="none" strike="noStrike">
                <a:solidFill>
                  <a:srgbClr val="0F173C"/>
                </a:solidFill>
                <a:latin typeface="Times New Roman"/>
                <a:ea typeface="Times New Roman"/>
                <a:cs typeface="Times New Roman"/>
                <a:sym typeface="Times New Roman"/>
              </a:rPr>
              <a:t>ĐỀ TÀI SỐ 11</a:t>
            </a:r>
            <a:endParaRPr b="1">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213" name="Shape 213"/>
        <p:cNvGrpSpPr/>
        <p:nvPr/>
      </p:nvGrpSpPr>
      <p:grpSpPr>
        <a:xfrm>
          <a:off x="0" y="0"/>
          <a:ext cx="0" cy="0"/>
          <a:chOff x="0" y="0"/>
          <a:chExt cx="0" cy="0"/>
        </a:xfrm>
      </p:grpSpPr>
      <p:sp>
        <p:nvSpPr>
          <p:cNvPr id="214" name="Google Shape;214;p10"/>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215" name="Google Shape;215;p10"/>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216" name="Google Shape;216;p10"/>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217" name="Google Shape;217;p10"/>
          <p:cNvGrpSpPr/>
          <p:nvPr/>
        </p:nvGrpSpPr>
        <p:grpSpPr>
          <a:xfrm>
            <a:off x="1447781" y="-378434"/>
            <a:ext cx="910549" cy="910549"/>
            <a:chOff x="0" y="0"/>
            <a:chExt cx="812800" cy="812800"/>
          </a:xfrm>
        </p:grpSpPr>
        <p:sp>
          <p:nvSpPr>
            <p:cNvPr id="218" name="Google Shape;21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10"/>
          <p:cNvSpPr/>
          <p:nvPr/>
        </p:nvSpPr>
        <p:spPr>
          <a:xfrm>
            <a:off x="4137394" y="3069223"/>
            <a:ext cx="10013211" cy="6967955"/>
          </a:xfrm>
          <a:custGeom>
            <a:rect b="b" l="l" r="r" t="t"/>
            <a:pathLst>
              <a:path extrusionOk="0" h="6967955" w="10013211">
                <a:moveTo>
                  <a:pt x="0" y="0"/>
                </a:moveTo>
                <a:lnTo>
                  <a:pt x="10013212" y="0"/>
                </a:lnTo>
                <a:lnTo>
                  <a:pt x="10013212" y="6967954"/>
                </a:lnTo>
                <a:lnTo>
                  <a:pt x="0" y="6967954"/>
                </a:lnTo>
                <a:lnTo>
                  <a:pt x="0" y="0"/>
                </a:lnTo>
                <a:close/>
              </a:path>
            </a:pathLst>
          </a:custGeom>
          <a:blipFill rotWithShape="1">
            <a:blip r:embed="rId6">
              <a:alphaModFix/>
            </a:blip>
            <a:stretch>
              <a:fillRect b="0" l="-1527" r="-44326" t="-17541"/>
            </a:stretch>
          </a:blipFill>
          <a:ln>
            <a:noFill/>
          </a:ln>
        </p:spPr>
      </p:sp>
      <p:sp>
        <p:nvSpPr>
          <p:cNvPr id="221" name="Google Shape;221;p10"/>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222" name="Google Shape;222;p10"/>
          <p:cNvSpPr txBox="1"/>
          <p:nvPr/>
        </p:nvSpPr>
        <p:spPr>
          <a:xfrm>
            <a:off x="1028700" y="2193289"/>
            <a:ext cx="125871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Tóm tắt thống kê các giá trị</a:t>
            </a:r>
            <a:endParaRPr>
              <a:latin typeface="Times New Roman"/>
              <a:ea typeface="Times New Roman"/>
              <a:cs typeface="Times New Roman"/>
              <a:sym typeface="Times New Roman"/>
            </a:endParaRPr>
          </a:p>
        </p:txBody>
      </p:sp>
      <p:sp>
        <p:nvSpPr>
          <p:cNvPr id="223" name="Google Shape;223;p10"/>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227" name="Shape 227"/>
        <p:cNvGrpSpPr/>
        <p:nvPr/>
      </p:nvGrpSpPr>
      <p:grpSpPr>
        <a:xfrm>
          <a:off x="0" y="0"/>
          <a:ext cx="0" cy="0"/>
          <a:chOff x="0" y="0"/>
          <a:chExt cx="0" cy="0"/>
        </a:xfrm>
      </p:grpSpPr>
      <p:sp>
        <p:nvSpPr>
          <p:cNvPr id="228" name="Google Shape;228;p11"/>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229" name="Google Shape;229;p11"/>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230" name="Google Shape;230;p11"/>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231" name="Google Shape;231;p11"/>
          <p:cNvGrpSpPr/>
          <p:nvPr/>
        </p:nvGrpSpPr>
        <p:grpSpPr>
          <a:xfrm>
            <a:off x="1447781" y="-378434"/>
            <a:ext cx="910549" cy="910549"/>
            <a:chOff x="0" y="0"/>
            <a:chExt cx="812800" cy="812800"/>
          </a:xfrm>
        </p:grpSpPr>
        <p:sp>
          <p:nvSpPr>
            <p:cNvPr id="232" name="Google Shape;23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4" name="Google Shape;234;p11"/>
          <p:cNvSpPr/>
          <p:nvPr/>
        </p:nvSpPr>
        <p:spPr>
          <a:xfrm>
            <a:off x="784117" y="3564523"/>
            <a:ext cx="7793703" cy="5307340"/>
          </a:xfrm>
          <a:custGeom>
            <a:rect b="b" l="l" r="r" t="t"/>
            <a:pathLst>
              <a:path extrusionOk="0" h="5307340" w="7793703">
                <a:moveTo>
                  <a:pt x="0" y="0"/>
                </a:moveTo>
                <a:lnTo>
                  <a:pt x="7793703" y="0"/>
                </a:lnTo>
                <a:lnTo>
                  <a:pt x="7793703" y="5307339"/>
                </a:lnTo>
                <a:lnTo>
                  <a:pt x="0" y="5307339"/>
                </a:lnTo>
                <a:lnTo>
                  <a:pt x="0" y="0"/>
                </a:lnTo>
                <a:close/>
              </a:path>
            </a:pathLst>
          </a:custGeom>
          <a:blipFill rotWithShape="1">
            <a:blip r:embed="rId6">
              <a:alphaModFix/>
            </a:blip>
            <a:stretch>
              <a:fillRect b="0" l="-1108" r="-84917" t="-22412"/>
            </a:stretch>
          </a:blipFill>
          <a:ln>
            <a:noFill/>
          </a:ln>
        </p:spPr>
      </p:sp>
      <p:sp>
        <p:nvSpPr>
          <p:cNvPr id="235" name="Google Shape;235;p11"/>
          <p:cNvSpPr/>
          <p:nvPr/>
        </p:nvSpPr>
        <p:spPr>
          <a:xfrm>
            <a:off x="9647127" y="3564523"/>
            <a:ext cx="7937354" cy="5307340"/>
          </a:xfrm>
          <a:custGeom>
            <a:rect b="b" l="l" r="r" t="t"/>
            <a:pathLst>
              <a:path extrusionOk="0" h="5307340" w="7937354">
                <a:moveTo>
                  <a:pt x="0" y="0"/>
                </a:moveTo>
                <a:lnTo>
                  <a:pt x="7937354" y="0"/>
                </a:lnTo>
                <a:lnTo>
                  <a:pt x="7937354" y="5307339"/>
                </a:lnTo>
                <a:lnTo>
                  <a:pt x="0" y="5307339"/>
                </a:lnTo>
                <a:lnTo>
                  <a:pt x="0" y="0"/>
                </a:lnTo>
                <a:close/>
              </a:path>
            </a:pathLst>
          </a:custGeom>
          <a:blipFill rotWithShape="1">
            <a:blip r:embed="rId7">
              <a:alphaModFix/>
            </a:blip>
            <a:stretch>
              <a:fillRect b="0" l="0" r="-87195" t="-25887"/>
            </a:stretch>
          </a:blipFill>
          <a:ln>
            <a:noFill/>
          </a:ln>
        </p:spPr>
      </p:sp>
      <p:sp>
        <p:nvSpPr>
          <p:cNvPr id="236" name="Google Shape;236;p11"/>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237" name="Google Shape;237;p11"/>
          <p:cNvSpPr txBox="1"/>
          <p:nvPr/>
        </p:nvSpPr>
        <p:spPr>
          <a:xfrm>
            <a:off x="1028700" y="2193289"/>
            <a:ext cx="125871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Tóm tắt thống kê các giá trị của ‘ham’ và ‘spam’</a:t>
            </a:r>
            <a:endParaRPr>
              <a:latin typeface="Times New Roman"/>
              <a:ea typeface="Times New Roman"/>
              <a:cs typeface="Times New Roman"/>
              <a:sym typeface="Times New Roman"/>
            </a:endParaRPr>
          </a:p>
        </p:txBody>
      </p:sp>
      <p:sp>
        <p:nvSpPr>
          <p:cNvPr id="238" name="Google Shape;238;p11"/>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239" name="Google Shape;239;p11"/>
          <p:cNvSpPr txBox="1"/>
          <p:nvPr/>
        </p:nvSpPr>
        <p:spPr>
          <a:xfrm>
            <a:off x="4217290" y="9201150"/>
            <a:ext cx="927356"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ham</a:t>
            </a:r>
            <a:endParaRPr/>
          </a:p>
        </p:txBody>
      </p:sp>
      <p:sp>
        <p:nvSpPr>
          <p:cNvPr id="240" name="Google Shape;240;p11"/>
          <p:cNvSpPr txBox="1"/>
          <p:nvPr/>
        </p:nvSpPr>
        <p:spPr>
          <a:xfrm>
            <a:off x="13025022" y="9201150"/>
            <a:ext cx="1181565"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spam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244" name="Shape 244"/>
        <p:cNvGrpSpPr/>
        <p:nvPr/>
      </p:nvGrpSpPr>
      <p:grpSpPr>
        <a:xfrm>
          <a:off x="0" y="0"/>
          <a:ext cx="0" cy="0"/>
          <a:chOff x="0" y="0"/>
          <a:chExt cx="0" cy="0"/>
        </a:xfrm>
      </p:grpSpPr>
      <p:sp>
        <p:nvSpPr>
          <p:cNvPr id="245" name="Google Shape;245;p12"/>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246" name="Google Shape;246;p12"/>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247" name="Google Shape;247;p1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248" name="Google Shape;248;p12"/>
          <p:cNvGrpSpPr/>
          <p:nvPr/>
        </p:nvGrpSpPr>
        <p:grpSpPr>
          <a:xfrm>
            <a:off x="1447781" y="-378434"/>
            <a:ext cx="910549" cy="910549"/>
            <a:chOff x="0" y="0"/>
            <a:chExt cx="812800" cy="812800"/>
          </a:xfrm>
        </p:grpSpPr>
        <p:sp>
          <p:nvSpPr>
            <p:cNvPr id="249" name="Google Shape;24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1" name="Google Shape;251;p12"/>
          <p:cNvSpPr/>
          <p:nvPr/>
        </p:nvSpPr>
        <p:spPr>
          <a:xfrm>
            <a:off x="602291" y="3259723"/>
            <a:ext cx="8115300" cy="5523077"/>
          </a:xfrm>
          <a:custGeom>
            <a:rect b="b" l="l" r="r" t="t"/>
            <a:pathLst>
              <a:path extrusionOk="0" h="5523077" w="8115300">
                <a:moveTo>
                  <a:pt x="0" y="0"/>
                </a:moveTo>
                <a:lnTo>
                  <a:pt x="8115300" y="0"/>
                </a:lnTo>
                <a:lnTo>
                  <a:pt x="8115300" y="5523077"/>
                </a:lnTo>
                <a:lnTo>
                  <a:pt x="0" y="5523077"/>
                </a:lnTo>
                <a:lnTo>
                  <a:pt x="0" y="0"/>
                </a:lnTo>
                <a:close/>
              </a:path>
            </a:pathLst>
          </a:custGeom>
          <a:blipFill rotWithShape="1">
            <a:blip r:embed="rId6">
              <a:alphaModFix/>
            </a:blip>
            <a:stretch>
              <a:fillRect b="0" l="-1460" r="0" t="-34356"/>
            </a:stretch>
          </a:blipFill>
          <a:ln>
            <a:noFill/>
          </a:ln>
        </p:spPr>
      </p:sp>
      <p:sp>
        <p:nvSpPr>
          <p:cNvPr id="252" name="Google Shape;252;p12"/>
          <p:cNvSpPr/>
          <p:nvPr/>
        </p:nvSpPr>
        <p:spPr>
          <a:xfrm>
            <a:off x="9487119" y="3259723"/>
            <a:ext cx="8257371" cy="5523077"/>
          </a:xfrm>
          <a:custGeom>
            <a:rect b="b" l="l" r="r" t="t"/>
            <a:pathLst>
              <a:path extrusionOk="0" h="5523077" w="8257371">
                <a:moveTo>
                  <a:pt x="0" y="0"/>
                </a:moveTo>
                <a:lnTo>
                  <a:pt x="8257371" y="0"/>
                </a:lnTo>
                <a:lnTo>
                  <a:pt x="8257371" y="5523077"/>
                </a:lnTo>
                <a:lnTo>
                  <a:pt x="0" y="5523077"/>
                </a:lnTo>
                <a:lnTo>
                  <a:pt x="0" y="0"/>
                </a:lnTo>
                <a:close/>
              </a:path>
            </a:pathLst>
          </a:custGeom>
          <a:blipFill rotWithShape="1">
            <a:blip r:embed="rId7">
              <a:alphaModFix/>
            </a:blip>
            <a:stretch>
              <a:fillRect b="0" l="-1869" r="0" t="-25514"/>
            </a:stretch>
          </a:blipFill>
          <a:ln>
            <a:noFill/>
          </a:ln>
        </p:spPr>
      </p:sp>
      <p:sp>
        <p:nvSpPr>
          <p:cNvPr id="253" name="Google Shape;253;p12"/>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254" name="Google Shape;254;p12"/>
          <p:cNvSpPr txBox="1"/>
          <p:nvPr/>
        </p:nvSpPr>
        <p:spPr>
          <a:xfrm>
            <a:off x="1028700" y="2193289"/>
            <a:ext cx="67911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Biểu đồ so sánh ‘ham’ và ‘spam’</a:t>
            </a:r>
            <a:endParaRPr>
              <a:latin typeface="Times New Roman"/>
              <a:ea typeface="Times New Roman"/>
              <a:cs typeface="Times New Roman"/>
              <a:sym typeface="Times New Roman"/>
            </a:endParaRPr>
          </a:p>
        </p:txBody>
      </p:sp>
      <p:sp>
        <p:nvSpPr>
          <p:cNvPr id="255" name="Google Shape;255;p12"/>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256" name="Google Shape;256;p12"/>
          <p:cNvSpPr txBox="1"/>
          <p:nvPr/>
        </p:nvSpPr>
        <p:spPr>
          <a:xfrm>
            <a:off x="12364077" y="9201150"/>
            <a:ext cx="2503455"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num_words</a:t>
            </a:r>
            <a:endParaRPr/>
          </a:p>
        </p:txBody>
      </p:sp>
      <p:sp>
        <p:nvSpPr>
          <p:cNvPr id="257" name="Google Shape;257;p12"/>
          <p:cNvSpPr txBox="1"/>
          <p:nvPr/>
        </p:nvSpPr>
        <p:spPr>
          <a:xfrm>
            <a:off x="2916741" y="9201150"/>
            <a:ext cx="3486399"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num_characters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261" name="Shape 261"/>
        <p:cNvGrpSpPr/>
        <p:nvPr/>
      </p:nvGrpSpPr>
      <p:grpSpPr>
        <a:xfrm>
          <a:off x="0" y="0"/>
          <a:ext cx="0" cy="0"/>
          <a:chOff x="0" y="0"/>
          <a:chExt cx="0" cy="0"/>
        </a:xfrm>
      </p:grpSpPr>
      <p:sp>
        <p:nvSpPr>
          <p:cNvPr id="262" name="Google Shape;262;p13"/>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263" name="Google Shape;263;p13"/>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264" name="Google Shape;264;p1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265" name="Google Shape;265;p13"/>
          <p:cNvGrpSpPr/>
          <p:nvPr/>
        </p:nvGrpSpPr>
        <p:grpSpPr>
          <a:xfrm>
            <a:off x="1447781" y="-378434"/>
            <a:ext cx="910549" cy="910549"/>
            <a:chOff x="0" y="0"/>
            <a:chExt cx="812800" cy="812800"/>
          </a:xfrm>
        </p:grpSpPr>
        <p:sp>
          <p:nvSpPr>
            <p:cNvPr id="266" name="Google Shape;26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8" name="Google Shape;268;p13"/>
          <p:cNvSpPr/>
          <p:nvPr/>
        </p:nvSpPr>
        <p:spPr>
          <a:xfrm>
            <a:off x="4811024" y="2181597"/>
            <a:ext cx="8665952" cy="7864383"/>
          </a:xfrm>
          <a:custGeom>
            <a:rect b="b" l="l" r="r" t="t"/>
            <a:pathLst>
              <a:path extrusionOk="0" h="7864383" w="8665952">
                <a:moveTo>
                  <a:pt x="0" y="0"/>
                </a:moveTo>
                <a:lnTo>
                  <a:pt x="8665952" y="0"/>
                </a:lnTo>
                <a:lnTo>
                  <a:pt x="8665952" y="7864383"/>
                </a:lnTo>
                <a:lnTo>
                  <a:pt x="0" y="7864383"/>
                </a:lnTo>
                <a:lnTo>
                  <a:pt x="0" y="0"/>
                </a:lnTo>
                <a:close/>
              </a:path>
            </a:pathLst>
          </a:custGeom>
          <a:blipFill rotWithShape="1">
            <a:blip r:embed="rId6">
              <a:alphaModFix/>
            </a:blip>
            <a:stretch>
              <a:fillRect b="0" l="0" r="0" t="-11946"/>
            </a:stretch>
          </a:blipFill>
          <a:ln>
            <a:noFill/>
          </a:ln>
        </p:spPr>
      </p:sp>
      <p:sp>
        <p:nvSpPr>
          <p:cNvPr id="269" name="Google Shape;269;p13"/>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270" name="Google Shape;270;p13"/>
          <p:cNvSpPr txBox="1"/>
          <p:nvPr/>
        </p:nvSpPr>
        <p:spPr>
          <a:xfrm>
            <a:off x="602291" y="2243635"/>
            <a:ext cx="35541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Biểu đồ Pairplot </a:t>
            </a:r>
            <a:endParaRPr>
              <a:latin typeface="Times New Roman"/>
              <a:ea typeface="Times New Roman"/>
              <a:cs typeface="Times New Roman"/>
              <a:sym typeface="Times New Roman"/>
            </a:endParaRPr>
          </a:p>
        </p:txBody>
      </p:sp>
      <p:sp>
        <p:nvSpPr>
          <p:cNvPr id="271" name="Google Shape;271;p13"/>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275" name="Shape 275"/>
        <p:cNvGrpSpPr/>
        <p:nvPr/>
      </p:nvGrpSpPr>
      <p:grpSpPr>
        <a:xfrm>
          <a:off x="0" y="0"/>
          <a:ext cx="0" cy="0"/>
          <a:chOff x="0" y="0"/>
          <a:chExt cx="0" cy="0"/>
        </a:xfrm>
      </p:grpSpPr>
      <p:sp>
        <p:nvSpPr>
          <p:cNvPr id="276" name="Google Shape;276;p14"/>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277" name="Google Shape;277;p14"/>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278" name="Google Shape;278;p1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279" name="Google Shape;279;p14"/>
          <p:cNvGrpSpPr/>
          <p:nvPr/>
        </p:nvGrpSpPr>
        <p:grpSpPr>
          <a:xfrm>
            <a:off x="1447781" y="-378434"/>
            <a:ext cx="910549" cy="910549"/>
            <a:chOff x="0" y="0"/>
            <a:chExt cx="812800" cy="812800"/>
          </a:xfrm>
        </p:grpSpPr>
        <p:sp>
          <p:nvSpPr>
            <p:cNvPr id="280" name="Google Shape;28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2" name="Google Shape;282;p14"/>
          <p:cNvSpPr/>
          <p:nvPr/>
        </p:nvSpPr>
        <p:spPr>
          <a:xfrm>
            <a:off x="3956939" y="2933706"/>
            <a:ext cx="10374123" cy="7152767"/>
          </a:xfrm>
          <a:custGeom>
            <a:rect b="b" l="l" r="r" t="t"/>
            <a:pathLst>
              <a:path extrusionOk="0" h="7152767" w="10374123">
                <a:moveTo>
                  <a:pt x="0" y="0"/>
                </a:moveTo>
                <a:lnTo>
                  <a:pt x="10374122" y="0"/>
                </a:lnTo>
                <a:lnTo>
                  <a:pt x="10374122" y="7152768"/>
                </a:lnTo>
                <a:lnTo>
                  <a:pt x="0" y="7152768"/>
                </a:lnTo>
                <a:lnTo>
                  <a:pt x="0" y="0"/>
                </a:lnTo>
                <a:close/>
              </a:path>
            </a:pathLst>
          </a:custGeom>
          <a:blipFill rotWithShape="1">
            <a:blip r:embed="rId6">
              <a:alphaModFix/>
            </a:blip>
            <a:stretch>
              <a:fillRect b="0" l="-1259" r="0" t="-38387"/>
            </a:stretch>
          </a:blipFill>
          <a:ln>
            <a:noFill/>
          </a:ln>
        </p:spPr>
      </p:sp>
      <p:sp>
        <p:nvSpPr>
          <p:cNvPr id="283" name="Google Shape;283;p14"/>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284" name="Google Shape;284;p14"/>
          <p:cNvSpPr txBox="1"/>
          <p:nvPr/>
        </p:nvSpPr>
        <p:spPr>
          <a:xfrm>
            <a:off x="602291" y="2124447"/>
            <a:ext cx="36897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Biểu đồ Heatmap</a:t>
            </a:r>
            <a:endParaRPr>
              <a:latin typeface="Times New Roman"/>
              <a:ea typeface="Times New Roman"/>
              <a:cs typeface="Times New Roman"/>
              <a:sym typeface="Times New Roman"/>
            </a:endParaRPr>
          </a:p>
        </p:txBody>
      </p:sp>
      <p:sp>
        <p:nvSpPr>
          <p:cNvPr id="285" name="Google Shape;285;p14"/>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289" name="Shape 289"/>
        <p:cNvGrpSpPr/>
        <p:nvPr/>
      </p:nvGrpSpPr>
      <p:grpSpPr>
        <a:xfrm>
          <a:off x="0" y="0"/>
          <a:ext cx="0" cy="0"/>
          <a:chOff x="0" y="0"/>
          <a:chExt cx="0" cy="0"/>
        </a:xfrm>
      </p:grpSpPr>
      <p:sp>
        <p:nvSpPr>
          <p:cNvPr id="290" name="Google Shape;290;p1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3">
              <a:alphaModFix/>
            </a:blip>
            <a:stretch>
              <a:fillRect b="0" l="0" r="0" t="0"/>
            </a:stretch>
          </a:blipFill>
          <a:ln>
            <a:noFill/>
          </a:ln>
        </p:spPr>
      </p:sp>
      <p:grpSp>
        <p:nvGrpSpPr>
          <p:cNvPr id="291" name="Google Shape;291;p15"/>
          <p:cNvGrpSpPr/>
          <p:nvPr/>
        </p:nvGrpSpPr>
        <p:grpSpPr>
          <a:xfrm>
            <a:off x="1447781" y="-378434"/>
            <a:ext cx="910549" cy="910549"/>
            <a:chOff x="0" y="0"/>
            <a:chExt cx="812800" cy="812800"/>
          </a:xfrm>
        </p:grpSpPr>
        <p:sp>
          <p:nvSpPr>
            <p:cNvPr id="292" name="Google Shape;29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4" name="Google Shape;294;p15"/>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Xử lý dữ liệu</a:t>
            </a:r>
            <a:endParaRPr>
              <a:latin typeface="Times New Roman"/>
              <a:ea typeface="Times New Roman"/>
              <a:cs typeface="Times New Roman"/>
              <a:sym typeface="Times New Roman"/>
            </a:endParaRPr>
          </a:p>
        </p:txBody>
      </p:sp>
      <p:sp>
        <p:nvSpPr>
          <p:cNvPr id="295" name="Google Shape;295;p15"/>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96" name="Google Shape;296;p15"/>
          <p:cNvSpPr txBox="1"/>
          <p:nvPr/>
        </p:nvSpPr>
        <p:spPr>
          <a:xfrm>
            <a:off x="1958459" y="3718306"/>
            <a:ext cx="4218861" cy="647801"/>
          </a:xfrm>
          <a:prstGeom prst="rect">
            <a:avLst/>
          </a:prstGeom>
          <a:noFill/>
          <a:ln>
            <a:noFill/>
          </a:ln>
        </p:spPr>
        <p:txBody>
          <a:bodyPr anchorCtr="0" anchor="t" bIns="0" lIns="0" spcFirstLastPara="1" rIns="0" wrap="square" tIns="0">
            <a:spAutoFit/>
          </a:bodyPr>
          <a:lstStyle/>
          <a:p>
            <a:pPr indent="0" lvl="0" marL="0" marR="0" rtl="0" algn="l">
              <a:lnSpc>
                <a:spcPct val="123986"/>
              </a:lnSpc>
              <a:spcBef>
                <a:spcPts val="0"/>
              </a:spcBef>
              <a:spcAft>
                <a:spcPts val="0"/>
              </a:spcAft>
              <a:buNone/>
            </a:pPr>
            <a:r>
              <a:rPr b="0" i="0" lang="en-US" sz="3627" u="none" cap="none" strike="noStrike">
                <a:solidFill>
                  <a:srgbClr val="000000"/>
                </a:solidFill>
                <a:latin typeface="Arial"/>
                <a:ea typeface="Arial"/>
                <a:cs typeface="Arial"/>
                <a:sym typeface="Arial"/>
              </a:rPr>
              <a:t>Lower case</a:t>
            </a:r>
            <a:endParaRPr/>
          </a:p>
        </p:txBody>
      </p:sp>
      <p:sp>
        <p:nvSpPr>
          <p:cNvPr id="297" name="Google Shape;297;p15"/>
          <p:cNvSpPr txBox="1"/>
          <p:nvPr/>
        </p:nvSpPr>
        <p:spPr>
          <a:xfrm>
            <a:off x="1956493" y="4910074"/>
            <a:ext cx="4218861" cy="742483"/>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b="0" i="0" lang="en-US" sz="2115" u="none" cap="none" strike="noStrike">
                <a:solidFill>
                  <a:srgbClr val="000000"/>
                </a:solidFill>
                <a:latin typeface="Lato"/>
                <a:ea typeface="Lato"/>
                <a:cs typeface="Lato"/>
                <a:sym typeface="Lato"/>
              </a:rPr>
              <a:t>Chuyển tất cả các chữ cái trong văn bản về chữ thường.</a:t>
            </a:r>
            <a:endParaRPr/>
          </a:p>
        </p:txBody>
      </p:sp>
      <p:grpSp>
        <p:nvGrpSpPr>
          <p:cNvPr id="298" name="Google Shape;298;p15"/>
          <p:cNvGrpSpPr/>
          <p:nvPr/>
        </p:nvGrpSpPr>
        <p:grpSpPr>
          <a:xfrm>
            <a:off x="1956493" y="2557777"/>
            <a:ext cx="673711" cy="673711"/>
            <a:chOff x="0" y="0"/>
            <a:chExt cx="898281" cy="898281"/>
          </a:xfrm>
        </p:grpSpPr>
        <p:sp>
          <p:nvSpPr>
            <p:cNvPr id="299" name="Google Shape;299;p15"/>
            <p:cNvSpPr/>
            <p:nvPr/>
          </p:nvSpPr>
          <p:spPr>
            <a:xfrm>
              <a:off x="0" y="0"/>
              <a:ext cx="898281" cy="89828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txBox="1"/>
            <p:nvPr/>
          </p:nvSpPr>
          <p:spPr>
            <a:xfrm>
              <a:off x="137289" y="76808"/>
              <a:ext cx="623703" cy="718934"/>
            </a:xfrm>
            <a:prstGeom prst="rect">
              <a:avLst/>
            </a:prstGeom>
            <a:noFill/>
            <a:ln>
              <a:noFill/>
            </a:ln>
          </p:spPr>
          <p:txBody>
            <a:bodyPr anchorCtr="0" anchor="t" bIns="0" lIns="0" spcFirstLastPara="1" rIns="0" wrap="square" tIns="0">
              <a:spAutoFit/>
            </a:bodyPr>
            <a:lstStyle/>
            <a:p>
              <a:pPr indent="0" lvl="0" marL="0" marR="0" rtl="0" algn="ctr">
                <a:lnSpc>
                  <a:spcPct val="124023"/>
                </a:lnSpc>
                <a:spcBef>
                  <a:spcPts val="0"/>
                </a:spcBef>
                <a:spcAft>
                  <a:spcPts val="0"/>
                </a:spcAft>
                <a:buNone/>
              </a:pPr>
              <a:r>
                <a:rPr b="0" i="0" lang="en-US" sz="3022" u="none" cap="none" strike="noStrike">
                  <a:solidFill>
                    <a:srgbClr val="FFFFFF"/>
                  </a:solidFill>
                  <a:latin typeface="Arial"/>
                  <a:ea typeface="Arial"/>
                  <a:cs typeface="Arial"/>
                  <a:sym typeface="Arial"/>
                </a:rPr>
                <a:t>1</a:t>
              </a:r>
              <a:endParaRPr/>
            </a:p>
          </p:txBody>
        </p:sp>
      </p:grpSp>
      <p:grpSp>
        <p:nvGrpSpPr>
          <p:cNvPr id="301" name="Google Shape;301;p15"/>
          <p:cNvGrpSpPr/>
          <p:nvPr/>
        </p:nvGrpSpPr>
        <p:grpSpPr>
          <a:xfrm>
            <a:off x="7034570" y="2557777"/>
            <a:ext cx="673711" cy="673711"/>
            <a:chOff x="0" y="0"/>
            <a:chExt cx="898281" cy="898281"/>
          </a:xfrm>
        </p:grpSpPr>
        <p:sp>
          <p:nvSpPr>
            <p:cNvPr id="302" name="Google Shape;302;p15"/>
            <p:cNvSpPr/>
            <p:nvPr/>
          </p:nvSpPr>
          <p:spPr>
            <a:xfrm>
              <a:off x="0" y="0"/>
              <a:ext cx="898281" cy="89828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nvSpPr>
          <p:spPr>
            <a:xfrm>
              <a:off x="137289" y="76808"/>
              <a:ext cx="623703" cy="718934"/>
            </a:xfrm>
            <a:prstGeom prst="rect">
              <a:avLst/>
            </a:prstGeom>
            <a:noFill/>
            <a:ln>
              <a:noFill/>
            </a:ln>
          </p:spPr>
          <p:txBody>
            <a:bodyPr anchorCtr="0" anchor="t" bIns="0" lIns="0" spcFirstLastPara="1" rIns="0" wrap="square" tIns="0">
              <a:spAutoFit/>
            </a:bodyPr>
            <a:lstStyle/>
            <a:p>
              <a:pPr indent="0" lvl="0" marL="0" marR="0" rtl="0" algn="ctr">
                <a:lnSpc>
                  <a:spcPct val="124023"/>
                </a:lnSpc>
                <a:spcBef>
                  <a:spcPts val="0"/>
                </a:spcBef>
                <a:spcAft>
                  <a:spcPts val="0"/>
                </a:spcAft>
                <a:buNone/>
              </a:pPr>
              <a:r>
                <a:rPr b="0" i="0" lang="en-US" sz="3022" u="none" cap="none" strike="noStrike">
                  <a:solidFill>
                    <a:srgbClr val="FFFFFF"/>
                  </a:solidFill>
                  <a:latin typeface="Arial"/>
                  <a:ea typeface="Arial"/>
                  <a:cs typeface="Arial"/>
                  <a:sym typeface="Arial"/>
                </a:rPr>
                <a:t>2</a:t>
              </a:r>
              <a:endParaRPr/>
            </a:p>
          </p:txBody>
        </p:sp>
      </p:grpSp>
      <p:grpSp>
        <p:nvGrpSpPr>
          <p:cNvPr id="304" name="Google Shape;304;p15"/>
          <p:cNvGrpSpPr/>
          <p:nvPr/>
        </p:nvGrpSpPr>
        <p:grpSpPr>
          <a:xfrm>
            <a:off x="12112647" y="2557777"/>
            <a:ext cx="673711" cy="673711"/>
            <a:chOff x="0" y="0"/>
            <a:chExt cx="898281" cy="898281"/>
          </a:xfrm>
        </p:grpSpPr>
        <p:sp>
          <p:nvSpPr>
            <p:cNvPr id="305" name="Google Shape;305;p15"/>
            <p:cNvSpPr/>
            <p:nvPr/>
          </p:nvSpPr>
          <p:spPr>
            <a:xfrm>
              <a:off x="0" y="0"/>
              <a:ext cx="898281" cy="89828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txBox="1"/>
            <p:nvPr/>
          </p:nvSpPr>
          <p:spPr>
            <a:xfrm>
              <a:off x="137289" y="76808"/>
              <a:ext cx="623703" cy="718934"/>
            </a:xfrm>
            <a:prstGeom prst="rect">
              <a:avLst/>
            </a:prstGeom>
            <a:noFill/>
            <a:ln>
              <a:noFill/>
            </a:ln>
          </p:spPr>
          <p:txBody>
            <a:bodyPr anchorCtr="0" anchor="t" bIns="0" lIns="0" spcFirstLastPara="1" rIns="0" wrap="square" tIns="0">
              <a:spAutoFit/>
            </a:bodyPr>
            <a:lstStyle/>
            <a:p>
              <a:pPr indent="0" lvl="0" marL="0" marR="0" rtl="0" algn="ctr">
                <a:lnSpc>
                  <a:spcPct val="124023"/>
                </a:lnSpc>
                <a:spcBef>
                  <a:spcPts val="0"/>
                </a:spcBef>
                <a:spcAft>
                  <a:spcPts val="0"/>
                </a:spcAft>
                <a:buNone/>
              </a:pPr>
              <a:r>
                <a:rPr b="0" i="0" lang="en-US" sz="3022" u="none" cap="none" strike="noStrike">
                  <a:solidFill>
                    <a:srgbClr val="FFFFFF"/>
                  </a:solidFill>
                  <a:latin typeface="Arial"/>
                  <a:ea typeface="Arial"/>
                  <a:cs typeface="Arial"/>
                  <a:sym typeface="Arial"/>
                </a:rPr>
                <a:t>3</a:t>
              </a:r>
              <a:endParaRPr/>
            </a:p>
          </p:txBody>
        </p:sp>
      </p:grpSp>
      <p:sp>
        <p:nvSpPr>
          <p:cNvPr id="307" name="Google Shape;307;p15"/>
          <p:cNvSpPr txBox="1"/>
          <p:nvPr/>
        </p:nvSpPr>
        <p:spPr>
          <a:xfrm>
            <a:off x="12112647" y="3529219"/>
            <a:ext cx="4049388" cy="1209253"/>
          </a:xfrm>
          <a:prstGeom prst="rect">
            <a:avLst/>
          </a:prstGeom>
          <a:noFill/>
          <a:ln>
            <a:noFill/>
          </a:ln>
        </p:spPr>
        <p:txBody>
          <a:bodyPr anchorCtr="0" anchor="t" bIns="0" lIns="0" spcFirstLastPara="1" rIns="0" wrap="square" tIns="0">
            <a:spAutoFit/>
          </a:bodyPr>
          <a:lstStyle/>
          <a:p>
            <a:pPr indent="0" lvl="0" marL="0" marR="0" rtl="0" algn="l">
              <a:lnSpc>
                <a:spcPct val="123986"/>
              </a:lnSpc>
              <a:spcBef>
                <a:spcPts val="0"/>
              </a:spcBef>
              <a:spcAft>
                <a:spcPts val="0"/>
              </a:spcAft>
              <a:buNone/>
            </a:pPr>
            <a:r>
              <a:rPr b="0" i="0" lang="en-US" sz="3627" u="none" cap="none" strike="noStrike">
                <a:solidFill>
                  <a:srgbClr val="000000"/>
                </a:solidFill>
                <a:latin typeface="Arial"/>
                <a:ea typeface="Arial"/>
                <a:cs typeface="Arial"/>
                <a:sym typeface="Arial"/>
              </a:rPr>
              <a:t>Removing special characters</a:t>
            </a:r>
            <a:endParaRPr/>
          </a:p>
        </p:txBody>
      </p:sp>
      <p:sp>
        <p:nvSpPr>
          <p:cNvPr id="308" name="Google Shape;308;p15"/>
          <p:cNvSpPr txBox="1"/>
          <p:nvPr/>
        </p:nvSpPr>
        <p:spPr>
          <a:xfrm>
            <a:off x="12112647" y="4935597"/>
            <a:ext cx="4218861" cy="1116785"/>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b="0" i="0" lang="en-US" sz="2115" u="none" cap="none" strike="noStrike">
                <a:solidFill>
                  <a:srgbClr val="000000"/>
                </a:solidFill>
                <a:latin typeface="Lato"/>
                <a:ea typeface="Lato"/>
                <a:cs typeface="Lato"/>
                <a:sym typeface="Lato"/>
              </a:rPr>
              <a:t>Loại bỏ các ký tự đặc biệt không quan trọng cho việc phân tích ngôn ngữ.</a:t>
            </a:r>
            <a:endParaRPr/>
          </a:p>
        </p:txBody>
      </p:sp>
      <p:sp>
        <p:nvSpPr>
          <p:cNvPr id="309" name="Google Shape;309;p15"/>
          <p:cNvSpPr txBox="1"/>
          <p:nvPr/>
        </p:nvSpPr>
        <p:spPr>
          <a:xfrm>
            <a:off x="7035553" y="3731067"/>
            <a:ext cx="4218861" cy="647801"/>
          </a:xfrm>
          <a:prstGeom prst="rect">
            <a:avLst/>
          </a:prstGeom>
          <a:noFill/>
          <a:ln>
            <a:noFill/>
          </a:ln>
        </p:spPr>
        <p:txBody>
          <a:bodyPr anchorCtr="0" anchor="t" bIns="0" lIns="0" spcFirstLastPara="1" rIns="0" wrap="square" tIns="0">
            <a:spAutoFit/>
          </a:bodyPr>
          <a:lstStyle/>
          <a:p>
            <a:pPr indent="0" lvl="0" marL="0" marR="0" rtl="0" algn="l">
              <a:lnSpc>
                <a:spcPct val="123986"/>
              </a:lnSpc>
              <a:spcBef>
                <a:spcPts val="0"/>
              </a:spcBef>
              <a:spcAft>
                <a:spcPts val="0"/>
              </a:spcAft>
              <a:buNone/>
            </a:pPr>
            <a:r>
              <a:rPr b="0" i="0" lang="en-US" sz="3627" u="none" cap="none" strike="noStrike">
                <a:solidFill>
                  <a:srgbClr val="000000"/>
                </a:solidFill>
                <a:latin typeface="Arial"/>
                <a:ea typeface="Arial"/>
                <a:cs typeface="Arial"/>
                <a:sym typeface="Arial"/>
              </a:rPr>
              <a:t>Tokenization </a:t>
            </a:r>
            <a:endParaRPr/>
          </a:p>
        </p:txBody>
      </p:sp>
      <p:sp>
        <p:nvSpPr>
          <p:cNvPr id="310" name="Google Shape;310;p15"/>
          <p:cNvSpPr txBox="1"/>
          <p:nvPr/>
        </p:nvSpPr>
        <p:spPr>
          <a:xfrm>
            <a:off x="7034570" y="4935597"/>
            <a:ext cx="4218861" cy="368181"/>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b="0" i="0" lang="en-US" sz="2115" u="none" cap="none" strike="noStrike">
                <a:solidFill>
                  <a:srgbClr val="000000"/>
                </a:solidFill>
                <a:latin typeface="Lato"/>
                <a:ea typeface="Lato"/>
                <a:cs typeface="Lato"/>
                <a:sym typeface="Lato"/>
              </a:rPr>
              <a:t>Phân chia văn bản thành các từ.</a:t>
            </a:r>
            <a:endParaRPr/>
          </a:p>
        </p:txBody>
      </p:sp>
      <p:sp>
        <p:nvSpPr>
          <p:cNvPr id="311" name="Google Shape;311;p15"/>
          <p:cNvSpPr txBox="1"/>
          <p:nvPr/>
        </p:nvSpPr>
        <p:spPr>
          <a:xfrm>
            <a:off x="2630204" y="7559528"/>
            <a:ext cx="5078077" cy="1209253"/>
          </a:xfrm>
          <a:prstGeom prst="rect">
            <a:avLst/>
          </a:prstGeom>
          <a:noFill/>
          <a:ln>
            <a:noFill/>
          </a:ln>
        </p:spPr>
        <p:txBody>
          <a:bodyPr anchorCtr="0" anchor="t" bIns="0" lIns="0" spcFirstLastPara="1" rIns="0" wrap="square" tIns="0">
            <a:spAutoFit/>
          </a:bodyPr>
          <a:lstStyle/>
          <a:p>
            <a:pPr indent="0" lvl="0" marL="0" marR="0" rtl="0" algn="l">
              <a:lnSpc>
                <a:spcPct val="123986"/>
              </a:lnSpc>
              <a:spcBef>
                <a:spcPts val="0"/>
              </a:spcBef>
              <a:spcAft>
                <a:spcPts val="0"/>
              </a:spcAft>
              <a:buNone/>
            </a:pPr>
            <a:r>
              <a:rPr b="0" i="0" lang="en-US" sz="3627" u="none" cap="none" strike="noStrike">
                <a:solidFill>
                  <a:srgbClr val="000000"/>
                </a:solidFill>
                <a:latin typeface="Arial"/>
                <a:ea typeface="Arial"/>
                <a:cs typeface="Arial"/>
                <a:sym typeface="Arial"/>
              </a:rPr>
              <a:t>Removing stop words and punctuation</a:t>
            </a:r>
            <a:endParaRPr/>
          </a:p>
        </p:txBody>
      </p:sp>
      <p:sp>
        <p:nvSpPr>
          <p:cNvPr id="312" name="Google Shape;312;p15"/>
          <p:cNvSpPr txBox="1"/>
          <p:nvPr/>
        </p:nvSpPr>
        <p:spPr>
          <a:xfrm>
            <a:off x="2630204" y="8940382"/>
            <a:ext cx="4218861" cy="742483"/>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b="0" i="0" lang="en-US" sz="2115" u="none" cap="none" strike="noStrike">
                <a:solidFill>
                  <a:srgbClr val="000000"/>
                </a:solidFill>
                <a:latin typeface="Lato"/>
                <a:ea typeface="Lato"/>
                <a:cs typeface="Lato"/>
                <a:sym typeface="Lato"/>
              </a:rPr>
              <a:t>Loại bỏ các từ dừng cũng như dấu câu không quan trọng.</a:t>
            </a:r>
            <a:endParaRPr/>
          </a:p>
        </p:txBody>
      </p:sp>
      <p:grpSp>
        <p:nvGrpSpPr>
          <p:cNvPr id="313" name="Google Shape;313;p15"/>
          <p:cNvGrpSpPr/>
          <p:nvPr/>
        </p:nvGrpSpPr>
        <p:grpSpPr>
          <a:xfrm>
            <a:off x="2630204" y="6588086"/>
            <a:ext cx="673711" cy="672811"/>
            <a:chOff x="0" y="0"/>
            <a:chExt cx="898281" cy="897082"/>
          </a:xfrm>
        </p:grpSpPr>
        <p:sp>
          <p:nvSpPr>
            <p:cNvPr id="314" name="Google Shape;314;p15"/>
            <p:cNvSpPr/>
            <p:nvPr/>
          </p:nvSpPr>
          <p:spPr>
            <a:xfrm>
              <a:off x="0" y="0"/>
              <a:ext cx="898281" cy="89708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txBox="1"/>
            <p:nvPr/>
          </p:nvSpPr>
          <p:spPr>
            <a:xfrm>
              <a:off x="137289" y="76808"/>
              <a:ext cx="623703" cy="717734"/>
            </a:xfrm>
            <a:prstGeom prst="rect">
              <a:avLst/>
            </a:prstGeom>
            <a:noFill/>
            <a:ln>
              <a:noFill/>
            </a:ln>
          </p:spPr>
          <p:txBody>
            <a:bodyPr anchorCtr="0" anchor="t" bIns="0" lIns="0" spcFirstLastPara="1" rIns="0" wrap="square" tIns="0">
              <a:spAutoFit/>
            </a:bodyPr>
            <a:lstStyle/>
            <a:p>
              <a:pPr indent="0" lvl="0" marL="0" marR="0" rtl="0" algn="ctr">
                <a:lnSpc>
                  <a:spcPct val="124023"/>
                </a:lnSpc>
                <a:spcBef>
                  <a:spcPts val="0"/>
                </a:spcBef>
                <a:spcAft>
                  <a:spcPts val="0"/>
                </a:spcAft>
                <a:buNone/>
              </a:pPr>
              <a:r>
                <a:rPr b="0" i="0" lang="en-US" sz="3022" u="none" cap="none" strike="noStrike">
                  <a:solidFill>
                    <a:srgbClr val="FFFFFF"/>
                  </a:solidFill>
                  <a:latin typeface="Arial"/>
                  <a:ea typeface="Arial"/>
                  <a:cs typeface="Arial"/>
                  <a:sym typeface="Arial"/>
                </a:rPr>
                <a:t>4</a:t>
              </a:r>
              <a:endParaRPr/>
            </a:p>
          </p:txBody>
        </p:sp>
      </p:grpSp>
      <p:grpSp>
        <p:nvGrpSpPr>
          <p:cNvPr id="316" name="Google Shape;316;p15"/>
          <p:cNvGrpSpPr/>
          <p:nvPr/>
        </p:nvGrpSpPr>
        <p:grpSpPr>
          <a:xfrm>
            <a:off x="11131852" y="6588086"/>
            <a:ext cx="673711" cy="672811"/>
            <a:chOff x="0" y="0"/>
            <a:chExt cx="898281" cy="897082"/>
          </a:xfrm>
        </p:grpSpPr>
        <p:sp>
          <p:nvSpPr>
            <p:cNvPr id="317" name="Google Shape;317;p15"/>
            <p:cNvSpPr/>
            <p:nvPr/>
          </p:nvSpPr>
          <p:spPr>
            <a:xfrm>
              <a:off x="0" y="0"/>
              <a:ext cx="898281" cy="89708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txBox="1"/>
            <p:nvPr/>
          </p:nvSpPr>
          <p:spPr>
            <a:xfrm>
              <a:off x="137289" y="76808"/>
              <a:ext cx="623703" cy="717734"/>
            </a:xfrm>
            <a:prstGeom prst="rect">
              <a:avLst/>
            </a:prstGeom>
            <a:noFill/>
            <a:ln>
              <a:noFill/>
            </a:ln>
          </p:spPr>
          <p:txBody>
            <a:bodyPr anchorCtr="0" anchor="t" bIns="0" lIns="0" spcFirstLastPara="1" rIns="0" wrap="square" tIns="0">
              <a:spAutoFit/>
            </a:bodyPr>
            <a:lstStyle/>
            <a:p>
              <a:pPr indent="0" lvl="0" marL="0" marR="0" rtl="0" algn="ctr">
                <a:lnSpc>
                  <a:spcPct val="124023"/>
                </a:lnSpc>
                <a:spcBef>
                  <a:spcPts val="0"/>
                </a:spcBef>
                <a:spcAft>
                  <a:spcPts val="0"/>
                </a:spcAft>
                <a:buNone/>
              </a:pPr>
              <a:r>
                <a:rPr b="0" i="0" lang="en-US" sz="3022" u="none" cap="none" strike="noStrike">
                  <a:solidFill>
                    <a:srgbClr val="FFFFFF"/>
                  </a:solidFill>
                  <a:latin typeface="Arial"/>
                  <a:ea typeface="Arial"/>
                  <a:cs typeface="Arial"/>
                  <a:sym typeface="Arial"/>
                </a:rPr>
                <a:t>5</a:t>
              </a:r>
              <a:endParaRPr/>
            </a:p>
          </p:txBody>
        </p:sp>
      </p:grpSp>
      <p:sp>
        <p:nvSpPr>
          <p:cNvPr id="319" name="Google Shape;319;p15"/>
          <p:cNvSpPr txBox="1"/>
          <p:nvPr/>
        </p:nvSpPr>
        <p:spPr>
          <a:xfrm>
            <a:off x="11131852" y="7840254"/>
            <a:ext cx="2439393" cy="647801"/>
          </a:xfrm>
          <a:prstGeom prst="rect">
            <a:avLst/>
          </a:prstGeom>
          <a:noFill/>
          <a:ln>
            <a:noFill/>
          </a:ln>
        </p:spPr>
        <p:txBody>
          <a:bodyPr anchorCtr="0" anchor="t" bIns="0" lIns="0" spcFirstLastPara="1" rIns="0" wrap="square" tIns="0">
            <a:spAutoFit/>
          </a:bodyPr>
          <a:lstStyle/>
          <a:p>
            <a:pPr indent="0" lvl="0" marL="0" marR="0" rtl="0" algn="l">
              <a:lnSpc>
                <a:spcPct val="123986"/>
              </a:lnSpc>
              <a:spcBef>
                <a:spcPts val="0"/>
              </a:spcBef>
              <a:spcAft>
                <a:spcPts val="0"/>
              </a:spcAft>
              <a:buNone/>
            </a:pPr>
            <a:r>
              <a:rPr b="0" i="0" lang="en-US" sz="3627" u="none" cap="none" strike="noStrike">
                <a:solidFill>
                  <a:srgbClr val="000000"/>
                </a:solidFill>
                <a:latin typeface="Arial"/>
                <a:ea typeface="Arial"/>
                <a:cs typeface="Arial"/>
                <a:sym typeface="Arial"/>
              </a:rPr>
              <a:t>Stemming </a:t>
            </a:r>
            <a:endParaRPr/>
          </a:p>
        </p:txBody>
      </p:sp>
      <p:sp>
        <p:nvSpPr>
          <p:cNvPr id="320" name="Google Shape;320;p15"/>
          <p:cNvSpPr txBox="1"/>
          <p:nvPr/>
        </p:nvSpPr>
        <p:spPr>
          <a:xfrm>
            <a:off x="11131852" y="8940382"/>
            <a:ext cx="4218861" cy="742483"/>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b="0" i="0" lang="en-US" sz="2115" u="none" cap="none" strike="noStrike">
                <a:solidFill>
                  <a:srgbClr val="000000"/>
                </a:solidFill>
                <a:latin typeface="Lato"/>
                <a:ea typeface="Lato"/>
                <a:cs typeface="Lato"/>
                <a:sym typeface="Lato"/>
              </a:rPr>
              <a:t>Rút gọn các từ về dạng gốc để giảm sự biến đổi của từ.</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324" name="Shape 324"/>
        <p:cNvGrpSpPr/>
        <p:nvPr/>
      </p:nvGrpSpPr>
      <p:grpSpPr>
        <a:xfrm>
          <a:off x="0" y="0"/>
          <a:ext cx="0" cy="0"/>
          <a:chOff x="0" y="0"/>
          <a:chExt cx="0" cy="0"/>
        </a:xfrm>
      </p:grpSpPr>
      <p:sp>
        <p:nvSpPr>
          <p:cNvPr id="325" name="Google Shape;325;p1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3">
              <a:alphaModFix/>
            </a:blip>
            <a:stretch>
              <a:fillRect b="0" l="0" r="0" t="0"/>
            </a:stretch>
          </a:blipFill>
          <a:ln>
            <a:noFill/>
          </a:ln>
        </p:spPr>
      </p:sp>
      <p:grpSp>
        <p:nvGrpSpPr>
          <p:cNvPr id="326" name="Google Shape;326;p16"/>
          <p:cNvGrpSpPr/>
          <p:nvPr/>
        </p:nvGrpSpPr>
        <p:grpSpPr>
          <a:xfrm>
            <a:off x="1447781" y="-378434"/>
            <a:ext cx="910549" cy="910549"/>
            <a:chOff x="0" y="0"/>
            <a:chExt cx="812800" cy="812800"/>
          </a:xfrm>
        </p:grpSpPr>
        <p:sp>
          <p:nvSpPr>
            <p:cNvPr id="327" name="Google Shape;32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16"/>
          <p:cNvSpPr/>
          <p:nvPr/>
        </p:nvSpPr>
        <p:spPr>
          <a:xfrm>
            <a:off x="1028700" y="3367613"/>
            <a:ext cx="6563883" cy="3859661"/>
          </a:xfrm>
          <a:custGeom>
            <a:rect b="b" l="l" r="r" t="t"/>
            <a:pathLst>
              <a:path extrusionOk="0" h="3859661" w="6563883">
                <a:moveTo>
                  <a:pt x="0" y="0"/>
                </a:moveTo>
                <a:lnTo>
                  <a:pt x="6563883" y="0"/>
                </a:lnTo>
                <a:lnTo>
                  <a:pt x="6563883" y="3859661"/>
                </a:lnTo>
                <a:lnTo>
                  <a:pt x="0" y="3859661"/>
                </a:lnTo>
                <a:lnTo>
                  <a:pt x="0" y="0"/>
                </a:lnTo>
                <a:close/>
              </a:path>
            </a:pathLst>
          </a:custGeom>
          <a:blipFill rotWithShape="1">
            <a:blip r:embed="rId4">
              <a:alphaModFix/>
            </a:blip>
            <a:stretch>
              <a:fillRect b="0" l="0" r="0" t="0"/>
            </a:stretch>
          </a:blipFill>
          <a:ln>
            <a:noFill/>
          </a:ln>
        </p:spPr>
      </p:sp>
      <p:sp>
        <p:nvSpPr>
          <p:cNvPr id="330" name="Google Shape;330;p16"/>
          <p:cNvSpPr/>
          <p:nvPr/>
        </p:nvSpPr>
        <p:spPr>
          <a:xfrm>
            <a:off x="8774786" y="3367613"/>
            <a:ext cx="8704829" cy="5484464"/>
          </a:xfrm>
          <a:custGeom>
            <a:rect b="b" l="l" r="r" t="t"/>
            <a:pathLst>
              <a:path extrusionOk="0" h="5484464" w="8704829">
                <a:moveTo>
                  <a:pt x="0" y="0"/>
                </a:moveTo>
                <a:lnTo>
                  <a:pt x="8704829" y="0"/>
                </a:lnTo>
                <a:lnTo>
                  <a:pt x="8704829" y="5484464"/>
                </a:lnTo>
                <a:lnTo>
                  <a:pt x="0" y="5484464"/>
                </a:lnTo>
                <a:lnTo>
                  <a:pt x="0" y="0"/>
                </a:lnTo>
                <a:close/>
              </a:path>
            </a:pathLst>
          </a:custGeom>
          <a:blipFill rotWithShape="1">
            <a:blip r:embed="rId5">
              <a:alphaModFix/>
            </a:blip>
            <a:stretch>
              <a:fillRect b="0" l="0" r="0" t="0"/>
            </a:stretch>
          </a:blipFill>
          <a:ln>
            <a:noFill/>
          </a:ln>
        </p:spPr>
      </p:sp>
      <p:sp>
        <p:nvSpPr>
          <p:cNvPr id="331" name="Google Shape;331;p16"/>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Xử lý dữ liệu</a:t>
            </a:r>
            <a:endParaRPr>
              <a:latin typeface="Times New Roman"/>
              <a:ea typeface="Times New Roman"/>
              <a:cs typeface="Times New Roman"/>
              <a:sym typeface="Times New Roman"/>
            </a:endParaRPr>
          </a:p>
        </p:txBody>
      </p:sp>
      <p:sp>
        <p:nvSpPr>
          <p:cNvPr id="332" name="Google Shape;332;p16"/>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333" name="Google Shape;333;p16"/>
          <p:cNvSpPr txBox="1"/>
          <p:nvPr/>
        </p:nvSpPr>
        <p:spPr>
          <a:xfrm>
            <a:off x="602291" y="2243635"/>
            <a:ext cx="8824802"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89" u="none" cap="none" strike="noStrike">
                <a:solidFill>
                  <a:srgbClr val="363062"/>
                </a:solidFill>
                <a:latin typeface="Arial"/>
                <a:ea typeface="Arial"/>
                <a:cs typeface="Arial"/>
                <a:sym typeface="Arial"/>
              </a:rPr>
              <a:t>Thư viện cần thiết và hàm ‘transform_text’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337" name="Shape 337"/>
        <p:cNvGrpSpPr/>
        <p:nvPr/>
      </p:nvGrpSpPr>
      <p:grpSpPr>
        <a:xfrm>
          <a:off x="0" y="0"/>
          <a:ext cx="0" cy="0"/>
          <a:chOff x="0" y="0"/>
          <a:chExt cx="0" cy="0"/>
        </a:xfrm>
      </p:grpSpPr>
      <p:sp>
        <p:nvSpPr>
          <p:cNvPr id="338" name="Google Shape;338;p17"/>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3">
              <a:alphaModFix/>
            </a:blip>
            <a:stretch>
              <a:fillRect b="0" l="0" r="0" t="0"/>
            </a:stretch>
          </a:blipFill>
          <a:ln>
            <a:noFill/>
          </a:ln>
        </p:spPr>
      </p:sp>
      <p:grpSp>
        <p:nvGrpSpPr>
          <p:cNvPr id="339" name="Google Shape;339;p17"/>
          <p:cNvGrpSpPr/>
          <p:nvPr/>
        </p:nvGrpSpPr>
        <p:grpSpPr>
          <a:xfrm>
            <a:off x="1447781" y="-378434"/>
            <a:ext cx="910549" cy="910549"/>
            <a:chOff x="0" y="0"/>
            <a:chExt cx="812800" cy="812800"/>
          </a:xfrm>
        </p:grpSpPr>
        <p:sp>
          <p:nvSpPr>
            <p:cNvPr id="340" name="Google Shape;34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2" name="Google Shape;342;p17"/>
          <p:cNvSpPr/>
          <p:nvPr/>
        </p:nvSpPr>
        <p:spPr>
          <a:xfrm>
            <a:off x="3573447" y="3176719"/>
            <a:ext cx="11141105" cy="6539616"/>
          </a:xfrm>
          <a:custGeom>
            <a:rect b="b" l="l" r="r" t="t"/>
            <a:pathLst>
              <a:path extrusionOk="0" h="6539616" w="11141105">
                <a:moveTo>
                  <a:pt x="0" y="0"/>
                </a:moveTo>
                <a:lnTo>
                  <a:pt x="11141106" y="0"/>
                </a:lnTo>
                <a:lnTo>
                  <a:pt x="11141106" y="6539616"/>
                </a:lnTo>
                <a:lnTo>
                  <a:pt x="0" y="6539616"/>
                </a:lnTo>
                <a:lnTo>
                  <a:pt x="0" y="0"/>
                </a:lnTo>
                <a:close/>
              </a:path>
            </a:pathLst>
          </a:custGeom>
          <a:blipFill rotWithShape="1">
            <a:blip r:embed="rId4">
              <a:alphaModFix/>
            </a:blip>
            <a:stretch>
              <a:fillRect b="0" l="0" r="0" t="0"/>
            </a:stretch>
          </a:blipFill>
          <a:ln>
            <a:noFill/>
          </a:ln>
        </p:spPr>
      </p:sp>
      <p:sp>
        <p:nvSpPr>
          <p:cNvPr id="343" name="Google Shape;343;p17"/>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Xử lý dữ liệu</a:t>
            </a:r>
            <a:endParaRPr>
              <a:latin typeface="Times New Roman"/>
              <a:ea typeface="Times New Roman"/>
              <a:cs typeface="Times New Roman"/>
              <a:sym typeface="Times New Roman"/>
            </a:endParaRPr>
          </a:p>
        </p:txBody>
      </p:sp>
      <p:sp>
        <p:nvSpPr>
          <p:cNvPr id="344" name="Google Shape;344;p17"/>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345" name="Google Shape;345;p17"/>
          <p:cNvSpPr txBox="1"/>
          <p:nvPr/>
        </p:nvSpPr>
        <p:spPr>
          <a:xfrm>
            <a:off x="602291" y="2243635"/>
            <a:ext cx="6435231"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89" u="none" cap="none" strike="noStrike">
                <a:solidFill>
                  <a:srgbClr val="363062"/>
                </a:solidFill>
                <a:latin typeface="Arial"/>
                <a:ea typeface="Arial"/>
                <a:cs typeface="Arial"/>
                <a:sym typeface="Arial"/>
              </a:rPr>
              <a:t>Áp dụng hàm ‘transform_text’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349" name="Shape 349"/>
        <p:cNvGrpSpPr/>
        <p:nvPr/>
      </p:nvGrpSpPr>
      <p:grpSpPr>
        <a:xfrm>
          <a:off x="0" y="0"/>
          <a:ext cx="0" cy="0"/>
          <a:chOff x="0" y="0"/>
          <a:chExt cx="0" cy="0"/>
        </a:xfrm>
      </p:grpSpPr>
      <p:sp>
        <p:nvSpPr>
          <p:cNvPr id="350" name="Google Shape;350;p18"/>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3">
              <a:alphaModFix/>
            </a:blip>
            <a:stretch>
              <a:fillRect b="0" l="0" r="0" t="0"/>
            </a:stretch>
          </a:blipFill>
          <a:ln>
            <a:noFill/>
          </a:ln>
        </p:spPr>
      </p:sp>
      <p:grpSp>
        <p:nvGrpSpPr>
          <p:cNvPr id="351" name="Google Shape;351;p18"/>
          <p:cNvGrpSpPr/>
          <p:nvPr/>
        </p:nvGrpSpPr>
        <p:grpSpPr>
          <a:xfrm>
            <a:off x="1447781" y="-378434"/>
            <a:ext cx="910549" cy="910549"/>
            <a:chOff x="0" y="0"/>
            <a:chExt cx="812800" cy="812800"/>
          </a:xfrm>
        </p:grpSpPr>
        <p:sp>
          <p:nvSpPr>
            <p:cNvPr id="352" name="Google Shape;35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4" name="Google Shape;354;p18"/>
          <p:cNvSpPr/>
          <p:nvPr/>
        </p:nvSpPr>
        <p:spPr>
          <a:xfrm>
            <a:off x="9674509" y="2181597"/>
            <a:ext cx="7996913" cy="7344476"/>
          </a:xfrm>
          <a:custGeom>
            <a:rect b="b" l="l" r="r" t="t"/>
            <a:pathLst>
              <a:path extrusionOk="0" h="7344476" w="7996913">
                <a:moveTo>
                  <a:pt x="0" y="0"/>
                </a:moveTo>
                <a:lnTo>
                  <a:pt x="7996913" y="0"/>
                </a:lnTo>
                <a:lnTo>
                  <a:pt x="7996913" y="7344476"/>
                </a:lnTo>
                <a:lnTo>
                  <a:pt x="0" y="7344476"/>
                </a:lnTo>
                <a:lnTo>
                  <a:pt x="0" y="0"/>
                </a:lnTo>
                <a:close/>
              </a:path>
            </a:pathLst>
          </a:custGeom>
          <a:blipFill rotWithShape="1">
            <a:blip r:embed="rId4">
              <a:alphaModFix/>
            </a:blip>
            <a:stretch>
              <a:fillRect b="0" l="0" r="0" t="-12905"/>
            </a:stretch>
          </a:blipFill>
          <a:ln>
            <a:noFill/>
          </a:ln>
        </p:spPr>
      </p:sp>
      <p:sp>
        <p:nvSpPr>
          <p:cNvPr id="355" name="Google Shape;355;p18"/>
          <p:cNvSpPr/>
          <p:nvPr/>
        </p:nvSpPr>
        <p:spPr>
          <a:xfrm>
            <a:off x="618822" y="2181597"/>
            <a:ext cx="7953372" cy="7344476"/>
          </a:xfrm>
          <a:custGeom>
            <a:rect b="b" l="l" r="r" t="t"/>
            <a:pathLst>
              <a:path extrusionOk="0" h="7344476" w="7953372">
                <a:moveTo>
                  <a:pt x="0" y="0"/>
                </a:moveTo>
                <a:lnTo>
                  <a:pt x="7953372" y="0"/>
                </a:lnTo>
                <a:lnTo>
                  <a:pt x="7953372" y="7344476"/>
                </a:lnTo>
                <a:lnTo>
                  <a:pt x="0" y="7344476"/>
                </a:lnTo>
                <a:lnTo>
                  <a:pt x="0" y="0"/>
                </a:lnTo>
                <a:close/>
              </a:path>
            </a:pathLst>
          </a:custGeom>
          <a:blipFill rotWithShape="1">
            <a:blip r:embed="rId5">
              <a:alphaModFix/>
            </a:blip>
            <a:stretch>
              <a:fillRect b="0" l="0" r="0" t="-12827"/>
            </a:stretch>
          </a:blipFill>
          <a:ln>
            <a:noFill/>
          </a:ln>
        </p:spPr>
      </p:sp>
      <p:sp>
        <p:nvSpPr>
          <p:cNvPr id="356" name="Google Shape;356;p18"/>
          <p:cNvSpPr txBox="1"/>
          <p:nvPr/>
        </p:nvSpPr>
        <p:spPr>
          <a:xfrm>
            <a:off x="2358329" y="904875"/>
            <a:ext cx="4690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Xử lý dữ liệu</a:t>
            </a:r>
            <a:endParaRPr>
              <a:latin typeface="Times New Roman"/>
              <a:ea typeface="Times New Roman"/>
              <a:cs typeface="Times New Roman"/>
              <a:sym typeface="Times New Roman"/>
            </a:endParaRPr>
          </a:p>
        </p:txBody>
      </p:sp>
      <p:sp>
        <p:nvSpPr>
          <p:cNvPr id="357" name="Google Shape;357;p18"/>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358" name="Google Shape;358;p18"/>
          <p:cNvSpPr txBox="1"/>
          <p:nvPr/>
        </p:nvSpPr>
        <p:spPr>
          <a:xfrm>
            <a:off x="4131830" y="9592748"/>
            <a:ext cx="927356"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ham</a:t>
            </a:r>
            <a:endParaRPr/>
          </a:p>
        </p:txBody>
      </p:sp>
      <p:sp>
        <p:nvSpPr>
          <p:cNvPr id="359" name="Google Shape;359;p18"/>
          <p:cNvSpPr txBox="1"/>
          <p:nvPr/>
        </p:nvSpPr>
        <p:spPr>
          <a:xfrm>
            <a:off x="13065235" y="9592748"/>
            <a:ext cx="1215460"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spam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363" name="Shape 363"/>
        <p:cNvGrpSpPr/>
        <p:nvPr/>
      </p:nvGrpSpPr>
      <p:grpSpPr>
        <a:xfrm>
          <a:off x="0" y="0"/>
          <a:ext cx="0" cy="0"/>
          <a:chOff x="0" y="0"/>
          <a:chExt cx="0" cy="0"/>
        </a:xfrm>
      </p:grpSpPr>
      <p:sp>
        <p:nvSpPr>
          <p:cNvPr id="364" name="Google Shape;364;p19"/>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3">
              <a:alphaModFix/>
            </a:blip>
            <a:stretch>
              <a:fillRect b="0" l="0" r="0" t="0"/>
            </a:stretch>
          </a:blipFill>
          <a:ln>
            <a:noFill/>
          </a:ln>
        </p:spPr>
      </p:sp>
      <p:grpSp>
        <p:nvGrpSpPr>
          <p:cNvPr id="365" name="Google Shape;365;p19"/>
          <p:cNvGrpSpPr/>
          <p:nvPr/>
        </p:nvGrpSpPr>
        <p:grpSpPr>
          <a:xfrm>
            <a:off x="1447781" y="-378434"/>
            <a:ext cx="910549" cy="910549"/>
            <a:chOff x="0" y="0"/>
            <a:chExt cx="812800" cy="812800"/>
          </a:xfrm>
        </p:grpSpPr>
        <p:sp>
          <p:nvSpPr>
            <p:cNvPr id="366" name="Google Shape;36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8" name="Google Shape;368;p19"/>
          <p:cNvSpPr/>
          <p:nvPr/>
        </p:nvSpPr>
        <p:spPr>
          <a:xfrm>
            <a:off x="9594041" y="2666039"/>
            <a:ext cx="8157849" cy="6592261"/>
          </a:xfrm>
          <a:custGeom>
            <a:rect b="b" l="l" r="r" t="t"/>
            <a:pathLst>
              <a:path extrusionOk="0" h="6592261" w="8157849">
                <a:moveTo>
                  <a:pt x="0" y="0"/>
                </a:moveTo>
                <a:lnTo>
                  <a:pt x="8157849" y="0"/>
                </a:lnTo>
                <a:lnTo>
                  <a:pt x="8157849" y="6592261"/>
                </a:lnTo>
                <a:lnTo>
                  <a:pt x="0" y="6592261"/>
                </a:lnTo>
                <a:lnTo>
                  <a:pt x="0" y="0"/>
                </a:lnTo>
                <a:close/>
              </a:path>
            </a:pathLst>
          </a:custGeom>
          <a:blipFill rotWithShape="1">
            <a:blip r:embed="rId4">
              <a:alphaModFix/>
            </a:blip>
            <a:stretch>
              <a:fillRect b="-5940" l="-5930" r="-8753" t="-25164"/>
            </a:stretch>
          </a:blipFill>
          <a:ln>
            <a:noFill/>
          </a:ln>
        </p:spPr>
      </p:sp>
      <p:sp>
        <p:nvSpPr>
          <p:cNvPr id="369" name="Google Shape;369;p19"/>
          <p:cNvSpPr/>
          <p:nvPr/>
        </p:nvSpPr>
        <p:spPr>
          <a:xfrm>
            <a:off x="602291" y="2666039"/>
            <a:ext cx="8337329" cy="6592261"/>
          </a:xfrm>
          <a:custGeom>
            <a:rect b="b" l="l" r="r" t="t"/>
            <a:pathLst>
              <a:path extrusionOk="0" h="6592261" w="8337329">
                <a:moveTo>
                  <a:pt x="0" y="0"/>
                </a:moveTo>
                <a:lnTo>
                  <a:pt x="8337328" y="0"/>
                </a:lnTo>
                <a:lnTo>
                  <a:pt x="8337328" y="6592261"/>
                </a:lnTo>
                <a:lnTo>
                  <a:pt x="0" y="6592261"/>
                </a:lnTo>
                <a:lnTo>
                  <a:pt x="0" y="0"/>
                </a:lnTo>
                <a:close/>
              </a:path>
            </a:pathLst>
          </a:custGeom>
          <a:blipFill rotWithShape="1">
            <a:blip r:embed="rId5">
              <a:alphaModFix/>
            </a:blip>
            <a:stretch>
              <a:fillRect b="-4889" l="-5799" r="-9115" t="-24807"/>
            </a:stretch>
          </a:blipFill>
          <a:ln>
            <a:noFill/>
          </a:ln>
        </p:spPr>
      </p:sp>
      <p:sp>
        <p:nvSpPr>
          <p:cNvPr id="370" name="Google Shape;370;p19"/>
          <p:cNvSpPr txBox="1"/>
          <p:nvPr/>
        </p:nvSpPr>
        <p:spPr>
          <a:xfrm>
            <a:off x="2358329" y="904875"/>
            <a:ext cx="4690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Xử lý dữ liệu</a:t>
            </a:r>
            <a:endParaRPr>
              <a:latin typeface="Times New Roman"/>
              <a:ea typeface="Times New Roman"/>
              <a:cs typeface="Times New Roman"/>
              <a:sym typeface="Times New Roman"/>
            </a:endParaRPr>
          </a:p>
        </p:txBody>
      </p:sp>
      <p:sp>
        <p:nvSpPr>
          <p:cNvPr id="371" name="Google Shape;371;p19"/>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372" name="Google Shape;372;p19"/>
          <p:cNvSpPr txBox="1"/>
          <p:nvPr/>
        </p:nvSpPr>
        <p:spPr>
          <a:xfrm>
            <a:off x="4307277" y="9335756"/>
            <a:ext cx="927356"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ham</a:t>
            </a:r>
            <a:endParaRPr/>
          </a:p>
        </p:txBody>
      </p:sp>
      <p:sp>
        <p:nvSpPr>
          <p:cNvPr id="373" name="Google Shape;373;p19"/>
          <p:cNvSpPr txBox="1"/>
          <p:nvPr/>
        </p:nvSpPr>
        <p:spPr>
          <a:xfrm>
            <a:off x="13065235" y="9335756"/>
            <a:ext cx="1215460" cy="571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Ultra"/>
                <a:ea typeface="Ultra"/>
                <a:cs typeface="Ultra"/>
                <a:sym typeface="Ultra"/>
              </a:rPr>
              <a:t>spam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5" name="Shape 95"/>
        <p:cNvGrpSpPr/>
        <p:nvPr/>
      </p:nvGrpSpPr>
      <p:grpSpPr>
        <a:xfrm>
          <a:off x="0" y="0"/>
          <a:ext cx="0" cy="0"/>
          <a:chOff x="0" y="0"/>
          <a:chExt cx="0" cy="0"/>
        </a:xfrm>
      </p:grpSpPr>
      <p:sp>
        <p:nvSpPr>
          <p:cNvPr id="96" name="Google Shape;96;p2"/>
          <p:cNvSpPr/>
          <p:nvPr/>
        </p:nvSpPr>
        <p:spPr>
          <a:xfrm>
            <a:off x="13195915"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7" name="Google Shape;97;p2"/>
          <p:cNvSpPr/>
          <p:nvPr/>
        </p:nvSpPr>
        <p:spPr>
          <a:xfrm>
            <a:off x="9776917" y="3215580"/>
            <a:ext cx="7863383" cy="6713363"/>
          </a:xfrm>
          <a:custGeom>
            <a:rect b="b" l="l" r="r" t="t"/>
            <a:pathLst>
              <a:path extrusionOk="0" h="6713363" w="7863383">
                <a:moveTo>
                  <a:pt x="0" y="0"/>
                </a:moveTo>
                <a:lnTo>
                  <a:pt x="7863383" y="0"/>
                </a:lnTo>
                <a:lnTo>
                  <a:pt x="7863383" y="6713363"/>
                </a:lnTo>
                <a:lnTo>
                  <a:pt x="0" y="6713363"/>
                </a:lnTo>
                <a:lnTo>
                  <a:pt x="0" y="0"/>
                </a:lnTo>
                <a:close/>
              </a:path>
            </a:pathLst>
          </a:custGeom>
          <a:blipFill rotWithShape="1">
            <a:blip r:embed="rId4">
              <a:alphaModFix/>
            </a:blip>
            <a:stretch>
              <a:fillRect b="0" l="0" r="0" t="0"/>
            </a:stretch>
          </a:blipFill>
          <a:ln>
            <a:noFill/>
          </a:ln>
        </p:spPr>
      </p:sp>
      <p:sp>
        <p:nvSpPr>
          <p:cNvPr id="98" name="Google Shape;98;p2"/>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5">
              <a:alphaModFix/>
            </a:blip>
            <a:stretch>
              <a:fillRect b="0" l="0" r="0" t="0"/>
            </a:stretch>
          </a:blipFill>
          <a:ln>
            <a:noFill/>
          </a:ln>
        </p:spPr>
      </p:sp>
      <p:sp>
        <p:nvSpPr>
          <p:cNvPr id="99" name="Google Shape;99;p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6">
              <a:alphaModFix/>
            </a:blip>
            <a:stretch>
              <a:fillRect b="0" l="0" r="0" t="0"/>
            </a:stretch>
          </a:blipFill>
          <a:ln>
            <a:noFill/>
          </a:ln>
        </p:spPr>
      </p:sp>
      <p:grpSp>
        <p:nvGrpSpPr>
          <p:cNvPr id="100" name="Google Shape;100;p2"/>
          <p:cNvGrpSpPr/>
          <p:nvPr/>
        </p:nvGrpSpPr>
        <p:grpSpPr>
          <a:xfrm>
            <a:off x="1447781" y="-378434"/>
            <a:ext cx="910549" cy="910549"/>
            <a:chOff x="0" y="0"/>
            <a:chExt cx="812800" cy="812800"/>
          </a:xfrm>
        </p:grpSpPr>
        <p:sp>
          <p:nvSpPr>
            <p:cNvPr id="101" name="Google Shape;10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2"/>
          <p:cNvSpPr txBox="1"/>
          <p:nvPr/>
        </p:nvSpPr>
        <p:spPr>
          <a:xfrm>
            <a:off x="2358329" y="904875"/>
            <a:ext cx="51750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Giới thiệu</a:t>
            </a:r>
            <a:endParaRPr>
              <a:latin typeface="Times New Roman"/>
              <a:ea typeface="Times New Roman"/>
              <a:cs typeface="Times New Roman"/>
              <a:sym typeface="Times New Roman"/>
            </a:endParaRPr>
          </a:p>
        </p:txBody>
      </p:sp>
      <p:sp>
        <p:nvSpPr>
          <p:cNvPr id="104" name="Google Shape;104;p2"/>
          <p:cNvSpPr/>
          <p:nvPr/>
        </p:nvSpPr>
        <p:spPr>
          <a:xfrm>
            <a:off x="619866" y="3761862"/>
            <a:ext cx="827915" cy="763752"/>
          </a:xfrm>
          <a:custGeom>
            <a:rect b="b" l="l" r="r" t="t"/>
            <a:pathLst>
              <a:path extrusionOk="0" h="763752" w="827915">
                <a:moveTo>
                  <a:pt x="0" y="0"/>
                </a:moveTo>
                <a:lnTo>
                  <a:pt x="827915" y="0"/>
                </a:lnTo>
                <a:lnTo>
                  <a:pt x="827915" y="763752"/>
                </a:lnTo>
                <a:lnTo>
                  <a:pt x="0" y="763752"/>
                </a:lnTo>
                <a:lnTo>
                  <a:pt x="0" y="0"/>
                </a:lnTo>
                <a:close/>
              </a:path>
            </a:pathLst>
          </a:custGeom>
          <a:blipFill rotWithShape="1">
            <a:blip r:embed="rId7">
              <a:alphaModFix/>
            </a:blip>
            <a:stretch>
              <a:fillRect b="0" l="0" r="0" t="0"/>
            </a:stretch>
          </a:blipFill>
          <a:ln>
            <a:noFill/>
          </a:ln>
        </p:spPr>
      </p:sp>
      <p:sp>
        <p:nvSpPr>
          <p:cNvPr id="105" name="Google Shape;105;p2"/>
          <p:cNvSpPr/>
          <p:nvPr/>
        </p:nvSpPr>
        <p:spPr>
          <a:xfrm>
            <a:off x="619866" y="5289423"/>
            <a:ext cx="827915" cy="763752"/>
          </a:xfrm>
          <a:custGeom>
            <a:rect b="b" l="l" r="r" t="t"/>
            <a:pathLst>
              <a:path extrusionOk="0" h="763752" w="827915">
                <a:moveTo>
                  <a:pt x="0" y="0"/>
                </a:moveTo>
                <a:lnTo>
                  <a:pt x="827915" y="0"/>
                </a:lnTo>
                <a:lnTo>
                  <a:pt x="827915" y="763751"/>
                </a:lnTo>
                <a:lnTo>
                  <a:pt x="0" y="763751"/>
                </a:lnTo>
                <a:lnTo>
                  <a:pt x="0" y="0"/>
                </a:lnTo>
                <a:close/>
              </a:path>
            </a:pathLst>
          </a:custGeom>
          <a:blipFill rotWithShape="1">
            <a:blip r:embed="rId7">
              <a:alphaModFix/>
            </a:blip>
            <a:stretch>
              <a:fillRect b="0" l="0" r="0" t="0"/>
            </a:stretch>
          </a:blipFill>
          <a:ln>
            <a:noFill/>
          </a:ln>
        </p:spPr>
      </p:sp>
      <p:sp>
        <p:nvSpPr>
          <p:cNvPr id="106" name="Google Shape;106;p2"/>
          <p:cNvSpPr txBox="1"/>
          <p:nvPr/>
        </p:nvSpPr>
        <p:spPr>
          <a:xfrm>
            <a:off x="1939249" y="3666612"/>
            <a:ext cx="78378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63062"/>
                </a:solidFill>
                <a:latin typeface="Times New Roman"/>
                <a:ea typeface="Times New Roman"/>
                <a:cs typeface="Times New Roman"/>
                <a:sym typeface="Times New Roman"/>
              </a:rPr>
              <a:t>Mục đích nghiên cứu</a:t>
            </a:r>
            <a:endParaRPr>
              <a:latin typeface="Times New Roman"/>
              <a:ea typeface="Times New Roman"/>
              <a:cs typeface="Times New Roman"/>
              <a:sym typeface="Times New Roman"/>
            </a:endParaRPr>
          </a:p>
        </p:txBody>
      </p:sp>
      <p:sp>
        <p:nvSpPr>
          <p:cNvPr id="107" name="Google Shape;107;p2"/>
          <p:cNvSpPr txBox="1"/>
          <p:nvPr/>
        </p:nvSpPr>
        <p:spPr>
          <a:xfrm>
            <a:off x="1939249" y="5194173"/>
            <a:ext cx="78378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63062"/>
                </a:solidFill>
                <a:latin typeface="Times New Roman"/>
                <a:ea typeface="Times New Roman"/>
                <a:cs typeface="Times New Roman"/>
                <a:sym typeface="Times New Roman"/>
              </a:rPr>
              <a:t>Tổ chức bài báo </a:t>
            </a:r>
            <a:endParaRPr>
              <a:latin typeface="Times New Roman"/>
              <a:ea typeface="Times New Roman"/>
              <a:cs typeface="Times New Roman"/>
              <a:sym typeface="Times New Roman"/>
            </a:endParaRPr>
          </a:p>
        </p:txBody>
      </p:sp>
      <p:sp>
        <p:nvSpPr>
          <p:cNvPr id="108" name="Google Shape;108;p2"/>
          <p:cNvSpPr txBox="1"/>
          <p:nvPr/>
        </p:nvSpPr>
        <p:spPr>
          <a:xfrm>
            <a:off x="357716" y="408290"/>
            <a:ext cx="10902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377" name="Shape 377"/>
        <p:cNvGrpSpPr/>
        <p:nvPr/>
      </p:nvGrpSpPr>
      <p:grpSpPr>
        <a:xfrm>
          <a:off x="0" y="0"/>
          <a:ext cx="0" cy="0"/>
          <a:chOff x="0" y="0"/>
          <a:chExt cx="0" cy="0"/>
        </a:xfrm>
      </p:grpSpPr>
      <p:sp>
        <p:nvSpPr>
          <p:cNvPr id="378" name="Google Shape;378;p20"/>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379" name="Google Shape;379;p20"/>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380" name="Google Shape;380;p20"/>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381" name="Google Shape;381;p20"/>
          <p:cNvGrpSpPr/>
          <p:nvPr/>
        </p:nvGrpSpPr>
        <p:grpSpPr>
          <a:xfrm>
            <a:off x="1447781" y="-378434"/>
            <a:ext cx="910549" cy="910549"/>
            <a:chOff x="0" y="0"/>
            <a:chExt cx="812800" cy="812800"/>
          </a:xfrm>
        </p:grpSpPr>
        <p:sp>
          <p:nvSpPr>
            <p:cNvPr id="382" name="Google Shape;38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4" name="Google Shape;384;p20"/>
          <p:cNvSpPr/>
          <p:nvPr/>
        </p:nvSpPr>
        <p:spPr>
          <a:xfrm>
            <a:off x="7358542" y="3450588"/>
            <a:ext cx="10548286" cy="6455551"/>
          </a:xfrm>
          <a:custGeom>
            <a:rect b="b" l="l" r="r" t="t"/>
            <a:pathLst>
              <a:path extrusionOk="0" h="6455551" w="10548286">
                <a:moveTo>
                  <a:pt x="0" y="0"/>
                </a:moveTo>
                <a:lnTo>
                  <a:pt x="10548285" y="0"/>
                </a:lnTo>
                <a:lnTo>
                  <a:pt x="10548285" y="6455550"/>
                </a:lnTo>
                <a:lnTo>
                  <a:pt x="0" y="6455550"/>
                </a:lnTo>
                <a:lnTo>
                  <a:pt x="0" y="0"/>
                </a:lnTo>
                <a:close/>
              </a:path>
            </a:pathLst>
          </a:custGeom>
          <a:blipFill rotWithShape="1">
            <a:blip r:embed="rId6">
              <a:alphaModFix/>
            </a:blip>
            <a:stretch>
              <a:fillRect b="0" l="0" r="0" t="0"/>
            </a:stretch>
          </a:blipFill>
          <a:ln>
            <a:noFill/>
          </a:ln>
        </p:spPr>
      </p:sp>
      <p:sp>
        <p:nvSpPr>
          <p:cNvPr id="385" name="Google Shape;385;p20"/>
          <p:cNvSpPr txBox="1"/>
          <p:nvPr/>
        </p:nvSpPr>
        <p:spPr>
          <a:xfrm>
            <a:off x="2358329" y="904875"/>
            <a:ext cx="10283100" cy="221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Loại Mô Hình Dự Đoán và Kỹ Thuật Mô Hình Hóa</a:t>
            </a:r>
            <a:endParaRPr>
              <a:latin typeface="Times New Roman"/>
              <a:ea typeface="Times New Roman"/>
              <a:cs typeface="Times New Roman"/>
              <a:sym typeface="Times New Roman"/>
            </a:endParaRPr>
          </a:p>
        </p:txBody>
      </p:sp>
      <p:sp>
        <p:nvSpPr>
          <p:cNvPr id="386" name="Google Shape;386;p20"/>
          <p:cNvSpPr txBox="1"/>
          <p:nvPr/>
        </p:nvSpPr>
        <p:spPr>
          <a:xfrm>
            <a:off x="602300" y="3265575"/>
            <a:ext cx="6535500" cy="8092500"/>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b="1" i="0" lang="en-US" sz="3206" u="none" cap="none" strike="noStrike">
                <a:solidFill>
                  <a:srgbClr val="363062"/>
                </a:solidFill>
                <a:latin typeface="Times New Roman"/>
                <a:ea typeface="Times New Roman"/>
                <a:cs typeface="Times New Roman"/>
                <a:sym typeface="Times New Roman"/>
              </a:rPr>
              <a:t>Bao gồm:</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Logistic Regression</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Support Vector Machine</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Multinomial Naive Bayes </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Decision Tree Classifier </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K-Nearest Neighbors </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Random Forest Classifier</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AdaBoost Classifier</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Bagging Classifier</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Extra Trees Classifier</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Gradient Boosting Classifier</a:t>
            </a:r>
            <a:endParaRPr>
              <a:latin typeface="Times New Roman"/>
              <a:ea typeface="Times New Roman"/>
              <a:cs typeface="Times New Roman"/>
              <a:sym typeface="Times New Roman"/>
            </a:endParaRPr>
          </a:p>
          <a:p>
            <a:pPr indent="-346116" lvl="1" marL="692231" marR="0" rtl="0" algn="l">
              <a:lnSpc>
                <a:spcPct val="139987"/>
              </a:lnSpc>
              <a:spcBef>
                <a:spcPts val="0"/>
              </a:spcBef>
              <a:spcAft>
                <a:spcPts val="0"/>
              </a:spcAft>
              <a:buClr>
                <a:srgbClr val="363062"/>
              </a:buClr>
              <a:buSzPts val="3206"/>
              <a:buFont typeface="Times New Roman"/>
              <a:buChar char="•"/>
            </a:pPr>
            <a:r>
              <a:rPr b="1" i="0" lang="en-US" sz="3206" u="none" cap="none" strike="noStrike">
                <a:solidFill>
                  <a:srgbClr val="363062"/>
                </a:solidFill>
                <a:latin typeface="Times New Roman"/>
                <a:ea typeface="Times New Roman"/>
                <a:cs typeface="Times New Roman"/>
                <a:sym typeface="Times New Roman"/>
              </a:rPr>
              <a:t>XGBoost Classifier</a:t>
            </a:r>
            <a:endParaRPr>
              <a:latin typeface="Times New Roman"/>
              <a:ea typeface="Times New Roman"/>
              <a:cs typeface="Times New Roman"/>
              <a:sym typeface="Times New Roman"/>
            </a:endParaRPr>
          </a:p>
        </p:txBody>
      </p:sp>
      <p:sp>
        <p:nvSpPr>
          <p:cNvPr id="387" name="Google Shape;387;p20"/>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391" name="Shape 391"/>
        <p:cNvGrpSpPr/>
        <p:nvPr/>
      </p:nvGrpSpPr>
      <p:grpSpPr>
        <a:xfrm>
          <a:off x="0" y="0"/>
          <a:ext cx="0" cy="0"/>
          <a:chOff x="0" y="0"/>
          <a:chExt cx="0" cy="0"/>
        </a:xfrm>
      </p:grpSpPr>
      <p:sp>
        <p:nvSpPr>
          <p:cNvPr id="392" name="Google Shape;392;p21"/>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393" name="Google Shape;393;p21"/>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394" name="Google Shape;394;p21"/>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395" name="Google Shape;395;p21"/>
          <p:cNvGrpSpPr/>
          <p:nvPr/>
        </p:nvGrpSpPr>
        <p:grpSpPr>
          <a:xfrm>
            <a:off x="1447781" y="-378434"/>
            <a:ext cx="910549" cy="910549"/>
            <a:chOff x="0" y="0"/>
            <a:chExt cx="812800" cy="812800"/>
          </a:xfrm>
        </p:grpSpPr>
        <p:sp>
          <p:nvSpPr>
            <p:cNvPr id="396" name="Google Shape;39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8" name="Google Shape;398;p21"/>
          <p:cNvSpPr/>
          <p:nvPr/>
        </p:nvSpPr>
        <p:spPr>
          <a:xfrm>
            <a:off x="1100848" y="5076218"/>
            <a:ext cx="11809470" cy="803786"/>
          </a:xfrm>
          <a:custGeom>
            <a:rect b="b" l="l" r="r" t="t"/>
            <a:pathLst>
              <a:path extrusionOk="0" h="803786" w="11809470">
                <a:moveTo>
                  <a:pt x="0" y="0"/>
                </a:moveTo>
                <a:lnTo>
                  <a:pt x="11809469" y="0"/>
                </a:lnTo>
                <a:lnTo>
                  <a:pt x="11809469" y="803786"/>
                </a:lnTo>
                <a:lnTo>
                  <a:pt x="0" y="803786"/>
                </a:lnTo>
                <a:lnTo>
                  <a:pt x="0" y="0"/>
                </a:lnTo>
                <a:close/>
              </a:path>
            </a:pathLst>
          </a:custGeom>
          <a:blipFill rotWithShape="1">
            <a:blip r:embed="rId6">
              <a:alphaModFix/>
            </a:blip>
            <a:stretch>
              <a:fillRect b="0" l="0" r="0" t="0"/>
            </a:stretch>
          </a:blipFill>
          <a:ln>
            <a:noFill/>
          </a:ln>
        </p:spPr>
      </p:sp>
      <p:sp>
        <p:nvSpPr>
          <p:cNvPr id="399" name="Google Shape;399;p21"/>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Logistic Regression</a:t>
            </a:r>
            <a:endParaRPr>
              <a:latin typeface="Times New Roman"/>
              <a:ea typeface="Times New Roman"/>
              <a:cs typeface="Times New Roman"/>
              <a:sym typeface="Times New Roman"/>
            </a:endParaRPr>
          </a:p>
        </p:txBody>
      </p:sp>
      <p:sp>
        <p:nvSpPr>
          <p:cNvPr id="400" name="Google Shape;400;p21"/>
          <p:cNvSpPr txBox="1"/>
          <p:nvPr/>
        </p:nvSpPr>
        <p:spPr>
          <a:xfrm>
            <a:off x="357716" y="408290"/>
            <a:ext cx="1486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5.1</a:t>
            </a:r>
            <a:endParaRPr>
              <a:latin typeface="Times New Roman"/>
              <a:ea typeface="Times New Roman"/>
              <a:cs typeface="Times New Roman"/>
              <a:sym typeface="Times New Roman"/>
            </a:endParaRPr>
          </a:p>
        </p:txBody>
      </p:sp>
      <p:sp>
        <p:nvSpPr>
          <p:cNvPr id="401" name="Google Shape;401;p21"/>
          <p:cNvSpPr txBox="1"/>
          <p:nvPr/>
        </p:nvSpPr>
        <p:spPr>
          <a:xfrm>
            <a:off x="1100848" y="2538727"/>
            <a:ext cx="12206100" cy="212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3637" u="none" cap="none" strike="noStrike">
                <a:solidFill>
                  <a:srgbClr val="363062"/>
                </a:solidFill>
                <a:latin typeface="Times New Roman"/>
                <a:ea typeface="Times New Roman"/>
                <a:cs typeface="Times New Roman"/>
                <a:sym typeface="Times New Roman"/>
              </a:rPr>
              <a:t>Dùng Logistic Regression để phân loại, sử dụng solver 'liblinear' và hàm penalty 'l1' để giảm overfitting và tối ưu hóa mô hình.</a:t>
            </a:r>
            <a:endParaRPr>
              <a:latin typeface="Times New Roman"/>
              <a:ea typeface="Times New Roman"/>
              <a:cs typeface="Times New Roman"/>
              <a:sym typeface="Times New Roman"/>
            </a:endParaRPr>
          </a:p>
        </p:txBody>
      </p:sp>
      <p:sp>
        <p:nvSpPr>
          <p:cNvPr id="402" name="Google Shape;402;p21"/>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403" name="Google Shape;403;p21"/>
          <p:cNvSpPr/>
          <p:nvPr/>
        </p:nvSpPr>
        <p:spPr>
          <a:xfrm>
            <a:off x="528522" y="2676733"/>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407" name="Shape 407"/>
        <p:cNvGrpSpPr/>
        <p:nvPr/>
      </p:nvGrpSpPr>
      <p:grpSpPr>
        <a:xfrm>
          <a:off x="0" y="0"/>
          <a:ext cx="0" cy="0"/>
          <a:chOff x="0" y="0"/>
          <a:chExt cx="0" cy="0"/>
        </a:xfrm>
      </p:grpSpPr>
      <p:sp>
        <p:nvSpPr>
          <p:cNvPr id="408" name="Google Shape;408;p22"/>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409" name="Google Shape;409;p22"/>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410" name="Google Shape;410;p2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411" name="Google Shape;411;p22"/>
          <p:cNvGrpSpPr/>
          <p:nvPr/>
        </p:nvGrpSpPr>
        <p:grpSpPr>
          <a:xfrm>
            <a:off x="1447781" y="-378434"/>
            <a:ext cx="910549" cy="910549"/>
            <a:chOff x="0" y="0"/>
            <a:chExt cx="812800" cy="812800"/>
          </a:xfrm>
        </p:grpSpPr>
        <p:sp>
          <p:nvSpPr>
            <p:cNvPr id="412" name="Google Shape;41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4" name="Google Shape;414;p22"/>
          <p:cNvSpPr txBox="1"/>
          <p:nvPr/>
        </p:nvSpPr>
        <p:spPr>
          <a:xfrm>
            <a:off x="1447781" y="2538727"/>
            <a:ext cx="11633700" cy="3373500"/>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b="1" i="0" lang="en-US" sz="3321" u="none" cap="none" strike="noStrike">
                <a:solidFill>
                  <a:srgbClr val="363062"/>
                </a:solidFill>
                <a:latin typeface="Times New Roman"/>
                <a:ea typeface="Times New Roman"/>
                <a:cs typeface="Times New Roman"/>
                <a:sym typeface="Times New Roman"/>
              </a:rPr>
              <a:t>Thuật toán SVM (Support Vector Machine), sử dụng kernel sigmoid để tạo ra ranh giới phân chia.</a:t>
            </a:r>
            <a:endParaRPr>
              <a:latin typeface="Times New Roman"/>
              <a:ea typeface="Times New Roman"/>
              <a:cs typeface="Times New Roman"/>
              <a:sym typeface="Times New Roman"/>
            </a:endParaRPr>
          </a:p>
          <a:p>
            <a:pPr indent="0" lvl="0" marL="0" marR="0" rtl="0" algn="l">
              <a:lnSpc>
                <a:spcPct val="139987"/>
              </a:lnSpc>
              <a:spcBef>
                <a:spcPts val="0"/>
              </a:spcBef>
              <a:spcAft>
                <a:spcPts val="0"/>
              </a:spcAft>
              <a:buNone/>
            </a:pPr>
            <a:r>
              <a:t/>
            </a:r>
            <a:endParaRPr b="1" i="0" sz="3321" u="none" cap="none" strike="noStrike">
              <a:solidFill>
                <a:srgbClr val="363062"/>
              </a:solidFill>
              <a:latin typeface="Times New Roman"/>
              <a:ea typeface="Times New Roman"/>
              <a:cs typeface="Times New Roman"/>
              <a:sym typeface="Times New Roman"/>
            </a:endParaRPr>
          </a:p>
          <a:p>
            <a:pPr indent="0" lvl="0" marL="0" marR="0" rtl="0" algn="l">
              <a:lnSpc>
                <a:spcPct val="139987"/>
              </a:lnSpc>
              <a:spcBef>
                <a:spcPts val="0"/>
              </a:spcBef>
              <a:spcAft>
                <a:spcPts val="0"/>
              </a:spcAft>
              <a:buNone/>
            </a:pPr>
            <a:r>
              <a:rPr b="1" i="0" lang="en-US" sz="3321" u="none" cap="none" strike="noStrike">
                <a:solidFill>
                  <a:srgbClr val="363062"/>
                </a:solidFill>
                <a:latin typeface="Times New Roman"/>
                <a:ea typeface="Times New Roman"/>
                <a:cs typeface="Times New Roman"/>
                <a:sym typeface="Times New Roman"/>
              </a:rPr>
              <a:t>Kernel sigmoid có thể xử lý dữ liệu không phải tuyến tính và gamma=1.0 có thể điều chỉnh độ linh hoạt của ranh giới.</a:t>
            </a:r>
            <a:endParaRPr>
              <a:latin typeface="Times New Roman"/>
              <a:ea typeface="Times New Roman"/>
              <a:cs typeface="Times New Roman"/>
              <a:sym typeface="Times New Roman"/>
            </a:endParaRPr>
          </a:p>
        </p:txBody>
      </p:sp>
      <p:sp>
        <p:nvSpPr>
          <p:cNvPr id="415" name="Google Shape;415;p22"/>
          <p:cNvSpPr/>
          <p:nvPr/>
        </p:nvSpPr>
        <p:spPr>
          <a:xfrm>
            <a:off x="1260322" y="6654893"/>
            <a:ext cx="10323381" cy="1180599"/>
          </a:xfrm>
          <a:custGeom>
            <a:rect b="b" l="l" r="r" t="t"/>
            <a:pathLst>
              <a:path extrusionOk="0" h="1180599" w="10323381">
                <a:moveTo>
                  <a:pt x="0" y="0"/>
                </a:moveTo>
                <a:lnTo>
                  <a:pt x="10323381" y="0"/>
                </a:lnTo>
                <a:lnTo>
                  <a:pt x="10323381" y="1180599"/>
                </a:lnTo>
                <a:lnTo>
                  <a:pt x="0" y="1180599"/>
                </a:lnTo>
                <a:lnTo>
                  <a:pt x="0" y="0"/>
                </a:lnTo>
                <a:close/>
              </a:path>
            </a:pathLst>
          </a:custGeom>
          <a:blipFill rotWithShape="1">
            <a:blip r:embed="rId6">
              <a:alphaModFix/>
            </a:blip>
            <a:stretch>
              <a:fillRect b="0" l="0" r="0" t="0"/>
            </a:stretch>
          </a:blipFill>
          <a:ln>
            <a:noFill/>
          </a:ln>
        </p:spPr>
      </p:sp>
      <p:sp>
        <p:nvSpPr>
          <p:cNvPr id="416" name="Google Shape;416;p22"/>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Support Vector Machine</a:t>
            </a:r>
            <a:endParaRPr>
              <a:latin typeface="Times New Roman"/>
              <a:ea typeface="Times New Roman"/>
              <a:cs typeface="Times New Roman"/>
              <a:sym typeface="Times New Roman"/>
            </a:endParaRPr>
          </a:p>
        </p:txBody>
      </p:sp>
      <p:sp>
        <p:nvSpPr>
          <p:cNvPr id="417" name="Google Shape;417;p22"/>
          <p:cNvSpPr txBox="1"/>
          <p:nvPr/>
        </p:nvSpPr>
        <p:spPr>
          <a:xfrm>
            <a:off x="357716" y="408290"/>
            <a:ext cx="1486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5.2</a:t>
            </a:r>
            <a:endParaRPr>
              <a:latin typeface="Times New Roman"/>
              <a:ea typeface="Times New Roman"/>
              <a:cs typeface="Times New Roman"/>
              <a:sym typeface="Times New Roman"/>
            </a:endParaRPr>
          </a:p>
        </p:txBody>
      </p:sp>
      <p:sp>
        <p:nvSpPr>
          <p:cNvPr id="418" name="Google Shape;418;p22"/>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419" name="Google Shape;419;p22"/>
          <p:cNvSpPr/>
          <p:nvPr/>
        </p:nvSpPr>
        <p:spPr>
          <a:xfrm>
            <a:off x="920971" y="2624452"/>
            <a:ext cx="450609" cy="415687"/>
          </a:xfrm>
          <a:custGeom>
            <a:rect b="b" l="l" r="r" t="t"/>
            <a:pathLst>
              <a:path extrusionOk="0" h="415687" w="450609">
                <a:moveTo>
                  <a:pt x="0" y="0"/>
                </a:moveTo>
                <a:lnTo>
                  <a:pt x="450610" y="0"/>
                </a:lnTo>
                <a:lnTo>
                  <a:pt x="450610" y="415688"/>
                </a:lnTo>
                <a:lnTo>
                  <a:pt x="0" y="415688"/>
                </a:lnTo>
                <a:lnTo>
                  <a:pt x="0" y="0"/>
                </a:lnTo>
                <a:close/>
              </a:path>
            </a:pathLst>
          </a:custGeom>
          <a:blipFill rotWithShape="1">
            <a:blip r:embed="rId8">
              <a:alphaModFix/>
            </a:blip>
            <a:stretch>
              <a:fillRect b="0" l="0" r="0" t="0"/>
            </a:stretch>
          </a:blipFill>
          <a:ln>
            <a:noFill/>
          </a:ln>
        </p:spPr>
      </p:sp>
      <p:sp>
        <p:nvSpPr>
          <p:cNvPr id="420" name="Google Shape;420;p22"/>
          <p:cNvSpPr/>
          <p:nvPr/>
        </p:nvSpPr>
        <p:spPr>
          <a:xfrm>
            <a:off x="875543" y="4392023"/>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424" name="Shape 424"/>
        <p:cNvGrpSpPr/>
        <p:nvPr/>
      </p:nvGrpSpPr>
      <p:grpSpPr>
        <a:xfrm>
          <a:off x="0" y="0"/>
          <a:ext cx="0" cy="0"/>
          <a:chOff x="0" y="0"/>
          <a:chExt cx="0" cy="0"/>
        </a:xfrm>
      </p:grpSpPr>
      <p:sp>
        <p:nvSpPr>
          <p:cNvPr id="425" name="Google Shape;425;p23"/>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426" name="Google Shape;426;p23"/>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427" name="Google Shape;427;p2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428" name="Google Shape;428;p23"/>
          <p:cNvGrpSpPr/>
          <p:nvPr/>
        </p:nvGrpSpPr>
        <p:grpSpPr>
          <a:xfrm>
            <a:off x="1447781" y="-378434"/>
            <a:ext cx="910549" cy="910549"/>
            <a:chOff x="0" y="0"/>
            <a:chExt cx="812800" cy="812800"/>
          </a:xfrm>
        </p:grpSpPr>
        <p:sp>
          <p:nvSpPr>
            <p:cNvPr id="429" name="Google Shape;42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1" name="Google Shape;431;p23"/>
          <p:cNvSpPr/>
          <p:nvPr/>
        </p:nvSpPr>
        <p:spPr>
          <a:xfrm>
            <a:off x="1447781" y="5220340"/>
            <a:ext cx="7696219" cy="1222764"/>
          </a:xfrm>
          <a:custGeom>
            <a:rect b="b" l="l" r="r" t="t"/>
            <a:pathLst>
              <a:path extrusionOk="0" h="1222764" w="7696219">
                <a:moveTo>
                  <a:pt x="0" y="0"/>
                </a:moveTo>
                <a:lnTo>
                  <a:pt x="7696219" y="0"/>
                </a:lnTo>
                <a:lnTo>
                  <a:pt x="7696219" y="1222764"/>
                </a:lnTo>
                <a:lnTo>
                  <a:pt x="0" y="1222764"/>
                </a:lnTo>
                <a:lnTo>
                  <a:pt x="0" y="0"/>
                </a:lnTo>
                <a:close/>
              </a:path>
            </a:pathLst>
          </a:custGeom>
          <a:blipFill rotWithShape="1">
            <a:blip r:embed="rId6">
              <a:alphaModFix/>
            </a:blip>
            <a:stretch>
              <a:fillRect b="0" l="0" r="0" t="0"/>
            </a:stretch>
          </a:blipFill>
          <a:ln>
            <a:noFill/>
          </a:ln>
        </p:spPr>
      </p:sp>
      <p:sp>
        <p:nvSpPr>
          <p:cNvPr id="432" name="Google Shape;432;p23"/>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Multinomial Naive Bayes</a:t>
            </a:r>
            <a:endParaRPr>
              <a:latin typeface="Times New Roman"/>
              <a:ea typeface="Times New Roman"/>
              <a:cs typeface="Times New Roman"/>
              <a:sym typeface="Times New Roman"/>
            </a:endParaRPr>
          </a:p>
        </p:txBody>
      </p:sp>
      <p:sp>
        <p:nvSpPr>
          <p:cNvPr id="433" name="Google Shape;433;p23"/>
          <p:cNvSpPr txBox="1"/>
          <p:nvPr/>
        </p:nvSpPr>
        <p:spPr>
          <a:xfrm>
            <a:off x="357716" y="408290"/>
            <a:ext cx="1545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5.3</a:t>
            </a:r>
            <a:endParaRPr>
              <a:latin typeface="Times New Roman"/>
              <a:ea typeface="Times New Roman"/>
              <a:cs typeface="Times New Roman"/>
              <a:sym typeface="Times New Roman"/>
            </a:endParaRPr>
          </a:p>
        </p:txBody>
      </p:sp>
      <p:sp>
        <p:nvSpPr>
          <p:cNvPr id="434" name="Google Shape;434;p23"/>
          <p:cNvSpPr txBox="1"/>
          <p:nvPr/>
        </p:nvSpPr>
        <p:spPr>
          <a:xfrm>
            <a:off x="1447781" y="2519677"/>
            <a:ext cx="11462400" cy="2194200"/>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1" i="0" lang="en-US" sz="3750" u="none" cap="none" strike="noStrike">
                <a:solidFill>
                  <a:srgbClr val="363062"/>
                </a:solidFill>
                <a:latin typeface="Times New Roman"/>
                <a:ea typeface="Times New Roman"/>
                <a:cs typeface="Times New Roman"/>
                <a:sym typeface="Times New Roman"/>
              </a:rPr>
              <a:t>Dùng để phân loại dữ liệu dựa trên giả định độc lập giữa các features và xác suất xuất hiện của các từ hoặc features trong labels.</a:t>
            </a:r>
            <a:endParaRPr>
              <a:latin typeface="Times New Roman"/>
              <a:ea typeface="Times New Roman"/>
              <a:cs typeface="Times New Roman"/>
              <a:sym typeface="Times New Roman"/>
            </a:endParaRPr>
          </a:p>
        </p:txBody>
      </p:sp>
      <p:sp>
        <p:nvSpPr>
          <p:cNvPr id="435" name="Google Shape;435;p23"/>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436" name="Google Shape;436;p23"/>
          <p:cNvSpPr/>
          <p:nvPr/>
        </p:nvSpPr>
        <p:spPr>
          <a:xfrm>
            <a:off x="851020" y="2719001"/>
            <a:ext cx="450609" cy="415687"/>
          </a:xfrm>
          <a:custGeom>
            <a:rect b="b" l="l" r="r" t="t"/>
            <a:pathLst>
              <a:path extrusionOk="0" h="415687" w="450609">
                <a:moveTo>
                  <a:pt x="0" y="0"/>
                </a:moveTo>
                <a:lnTo>
                  <a:pt x="450610" y="0"/>
                </a:lnTo>
                <a:lnTo>
                  <a:pt x="450610"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440" name="Shape 440"/>
        <p:cNvGrpSpPr/>
        <p:nvPr/>
      </p:nvGrpSpPr>
      <p:grpSpPr>
        <a:xfrm>
          <a:off x="0" y="0"/>
          <a:ext cx="0" cy="0"/>
          <a:chOff x="0" y="0"/>
          <a:chExt cx="0" cy="0"/>
        </a:xfrm>
      </p:grpSpPr>
      <p:sp>
        <p:nvSpPr>
          <p:cNvPr id="441" name="Google Shape;441;p24"/>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442" name="Google Shape;442;p24"/>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443" name="Google Shape;443;p2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444" name="Google Shape;444;p24"/>
          <p:cNvGrpSpPr/>
          <p:nvPr/>
        </p:nvGrpSpPr>
        <p:grpSpPr>
          <a:xfrm>
            <a:off x="1447781" y="-378434"/>
            <a:ext cx="910549" cy="910549"/>
            <a:chOff x="0" y="0"/>
            <a:chExt cx="812800" cy="812800"/>
          </a:xfrm>
        </p:grpSpPr>
        <p:sp>
          <p:nvSpPr>
            <p:cNvPr id="445" name="Google Shape;445;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7" name="Google Shape;447;p24"/>
          <p:cNvSpPr/>
          <p:nvPr/>
        </p:nvSpPr>
        <p:spPr>
          <a:xfrm>
            <a:off x="1447781" y="5404649"/>
            <a:ext cx="10772894" cy="1032292"/>
          </a:xfrm>
          <a:custGeom>
            <a:rect b="b" l="l" r="r" t="t"/>
            <a:pathLst>
              <a:path extrusionOk="0" h="1032292" w="10772894">
                <a:moveTo>
                  <a:pt x="0" y="0"/>
                </a:moveTo>
                <a:lnTo>
                  <a:pt x="10772894" y="0"/>
                </a:lnTo>
                <a:lnTo>
                  <a:pt x="10772894" y="1032292"/>
                </a:lnTo>
                <a:lnTo>
                  <a:pt x="0" y="1032292"/>
                </a:lnTo>
                <a:lnTo>
                  <a:pt x="0" y="0"/>
                </a:lnTo>
                <a:close/>
              </a:path>
            </a:pathLst>
          </a:custGeom>
          <a:blipFill rotWithShape="1">
            <a:blip r:embed="rId6">
              <a:alphaModFix/>
            </a:blip>
            <a:stretch>
              <a:fillRect b="0" l="0" r="0" t="0"/>
            </a:stretch>
          </a:blipFill>
          <a:ln>
            <a:noFill/>
          </a:ln>
        </p:spPr>
      </p:sp>
      <p:sp>
        <p:nvSpPr>
          <p:cNvPr id="448" name="Google Shape;448;p24"/>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Decision Tree Classifier</a:t>
            </a:r>
            <a:endParaRPr>
              <a:latin typeface="Times New Roman"/>
              <a:ea typeface="Times New Roman"/>
              <a:cs typeface="Times New Roman"/>
              <a:sym typeface="Times New Roman"/>
            </a:endParaRPr>
          </a:p>
        </p:txBody>
      </p:sp>
      <p:sp>
        <p:nvSpPr>
          <p:cNvPr id="449" name="Google Shape;449;p24"/>
          <p:cNvSpPr txBox="1"/>
          <p:nvPr/>
        </p:nvSpPr>
        <p:spPr>
          <a:xfrm>
            <a:off x="357716" y="408290"/>
            <a:ext cx="15816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5.4</a:t>
            </a:r>
            <a:endParaRPr>
              <a:latin typeface="Times New Roman"/>
              <a:ea typeface="Times New Roman"/>
              <a:cs typeface="Times New Roman"/>
              <a:sym typeface="Times New Roman"/>
            </a:endParaRPr>
          </a:p>
        </p:txBody>
      </p:sp>
      <p:sp>
        <p:nvSpPr>
          <p:cNvPr id="450" name="Google Shape;450;p24"/>
          <p:cNvSpPr txBox="1"/>
          <p:nvPr/>
        </p:nvSpPr>
        <p:spPr>
          <a:xfrm>
            <a:off x="1447781" y="2462786"/>
            <a:ext cx="11829000" cy="22026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1" i="0" lang="en-US" sz="3766" u="none" cap="none" strike="noStrike">
                <a:solidFill>
                  <a:srgbClr val="363062"/>
                </a:solidFill>
                <a:latin typeface="Times New Roman"/>
                <a:ea typeface="Times New Roman"/>
                <a:cs typeface="Times New Roman"/>
                <a:sym typeface="Times New Roman"/>
              </a:rPr>
              <a:t>Sử dụng cây quyết định để phân loại dữ liệu, với giới hạn độ sâu tối đa là 5, điều này giúp tránh overfitting và giảm độ phức tạp của mô hình.</a:t>
            </a:r>
            <a:endParaRPr>
              <a:latin typeface="Times New Roman"/>
              <a:ea typeface="Times New Roman"/>
              <a:cs typeface="Times New Roman"/>
              <a:sym typeface="Times New Roman"/>
            </a:endParaRPr>
          </a:p>
        </p:txBody>
      </p:sp>
      <p:sp>
        <p:nvSpPr>
          <p:cNvPr id="451" name="Google Shape;451;p24"/>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452" name="Google Shape;452;p24"/>
          <p:cNvSpPr/>
          <p:nvPr/>
        </p:nvSpPr>
        <p:spPr>
          <a:xfrm>
            <a:off x="889120" y="2638633"/>
            <a:ext cx="450609" cy="415687"/>
          </a:xfrm>
          <a:custGeom>
            <a:rect b="b" l="l" r="r" t="t"/>
            <a:pathLst>
              <a:path extrusionOk="0" h="415687" w="450609">
                <a:moveTo>
                  <a:pt x="0" y="0"/>
                </a:moveTo>
                <a:lnTo>
                  <a:pt x="450610" y="0"/>
                </a:lnTo>
                <a:lnTo>
                  <a:pt x="450610"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456" name="Shape 456"/>
        <p:cNvGrpSpPr/>
        <p:nvPr/>
      </p:nvGrpSpPr>
      <p:grpSpPr>
        <a:xfrm>
          <a:off x="0" y="0"/>
          <a:ext cx="0" cy="0"/>
          <a:chOff x="0" y="0"/>
          <a:chExt cx="0" cy="0"/>
        </a:xfrm>
      </p:grpSpPr>
      <p:sp>
        <p:nvSpPr>
          <p:cNvPr id="457" name="Google Shape;457;p25"/>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458" name="Google Shape;458;p25"/>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459" name="Google Shape;459;p2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460" name="Google Shape;460;p25"/>
          <p:cNvGrpSpPr/>
          <p:nvPr/>
        </p:nvGrpSpPr>
        <p:grpSpPr>
          <a:xfrm>
            <a:off x="1447781" y="-378434"/>
            <a:ext cx="910549" cy="910549"/>
            <a:chOff x="0" y="0"/>
            <a:chExt cx="812800" cy="812800"/>
          </a:xfrm>
        </p:grpSpPr>
        <p:sp>
          <p:nvSpPr>
            <p:cNvPr id="461" name="Google Shape;46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3" name="Google Shape;463;p25"/>
          <p:cNvSpPr/>
          <p:nvPr/>
        </p:nvSpPr>
        <p:spPr>
          <a:xfrm>
            <a:off x="1415840" y="5143500"/>
            <a:ext cx="8538765" cy="1258344"/>
          </a:xfrm>
          <a:custGeom>
            <a:rect b="b" l="l" r="r" t="t"/>
            <a:pathLst>
              <a:path extrusionOk="0" h="1258344" w="8538765">
                <a:moveTo>
                  <a:pt x="0" y="0"/>
                </a:moveTo>
                <a:lnTo>
                  <a:pt x="8538766" y="0"/>
                </a:lnTo>
                <a:lnTo>
                  <a:pt x="8538766" y="1258344"/>
                </a:lnTo>
                <a:lnTo>
                  <a:pt x="0" y="1258344"/>
                </a:lnTo>
                <a:lnTo>
                  <a:pt x="0" y="0"/>
                </a:lnTo>
                <a:close/>
              </a:path>
            </a:pathLst>
          </a:custGeom>
          <a:blipFill rotWithShape="1">
            <a:blip r:embed="rId6">
              <a:alphaModFix/>
            </a:blip>
            <a:stretch>
              <a:fillRect b="0" l="0" r="0" t="0"/>
            </a:stretch>
          </a:blipFill>
          <a:ln>
            <a:noFill/>
          </a:ln>
        </p:spPr>
      </p:sp>
      <p:sp>
        <p:nvSpPr>
          <p:cNvPr id="464" name="Google Shape;464;p25"/>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K-Nearest Neighbors </a:t>
            </a:r>
            <a:endParaRPr>
              <a:latin typeface="Times New Roman"/>
              <a:ea typeface="Times New Roman"/>
              <a:cs typeface="Times New Roman"/>
              <a:sym typeface="Times New Roman"/>
            </a:endParaRPr>
          </a:p>
        </p:txBody>
      </p:sp>
      <p:sp>
        <p:nvSpPr>
          <p:cNvPr id="465" name="Google Shape;465;p25"/>
          <p:cNvSpPr txBox="1"/>
          <p:nvPr/>
        </p:nvSpPr>
        <p:spPr>
          <a:xfrm>
            <a:off x="357716" y="408290"/>
            <a:ext cx="1486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5.5</a:t>
            </a:r>
            <a:endParaRPr>
              <a:latin typeface="Times New Roman"/>
              <a:ea typeface="Times New Roman"/>
              <a:cs typeface="Times New Roman"/>
              <a:sym typeface="Times New Roman"/>
            </a:endParaRPr>
          </a:p>
        </p:txBody>
      </p:sp>
      <p:sp>
        <p:nvSpPr>
          <p:cNvPr id="466" name="Google Shape;466;p25"/>
          <p:cNvSpPr txBox="1"/>
          <p:nvPr/>
        </p:nvSpPr>
        <p:spPr>
          <a:xfrm>
            <a:off x="1447781" y="2619747"/>
            <a:ext cx="11486700" cy="21081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604" u="none" cap="none" strike="noStrike">
                <a:solidFill>
                  <a:srgbClr val="363062"/>
                </a:solidFill>
                <a:latin typeface="Times New Roman"/>
                <a:ea typeface="Times New Roman"/>
                <a:cs typeface="Times New Roman"/>
                <a:sym typeface="Times New Roman"/>
              </a:rPr>
              <a:t>Sử dụng thuật toán K-Nearest Neighbors để phân loại dữ liệu dựa trên các điểm gần nhất (K điểm gần nhất) đã được gán nhãn.</a:t>
            </a:r>
            <a:endParaRPr>
              <a:latin typeface="Times New Roman"/>
              <a:ea typeface="Times New Roman"/>
              <a:cs typeface="Times New Roman"/>
              <a:sym typeface="Times New Roman"/>
            </a:endParaRPr>
          </a:p>
        </p:txBody>
      </p:sp>
      <p:sp>
        <p:nvSpPr>
          <p:cNvPr id="467" name="Google Shape;467;p25"/>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468" name="Google Shape;468;p25"/>
          <p:cNvSpPr/>
          <p:nvPr/>
        </p:nvSpPr>
        <p:spPr>
          <a:xfrm>
            <a:off x="875543" y="2743572"/>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472" name="Shape 472"/>
        <p:cNvGrpSpPr/>
        <p:nvPr/>
      </p:nvGrpSpPr>
      <p:grpSpPr>
        <a:xfrm>
          <a:off x="0" y="0"/>
          <a:ext cx="0" cy="0"/>
          <a:chOff x="0" y="0"/>
          <a:chExt cx="0" cy="0"/>
        </a:xfrm>
      </p:grpSpPr>
      <p:sp>
        <p:nvSpPr>
          <p:cNvPr id="473" name="Google Shape;473;p26"/>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474" name="Google Shape;474;p26"/>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475" name="Google Shape;475;p2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476" name="Google Shape;476;p26"/>
          <p:cNvGrpSpPr/>
          <p:nvPr/>
        </p:nvGrpSpPr>
        <p:grpSpPr>
          <a:xfrm>
            <a:off x="1447781" y="-378434"/>
            <a:ext cx="910549" cy="910549"/>
            <a:chOff x="0" y="0"/>
            <a:chExt cx="812800" cy="812800"/>
          </a:xfrm>
        </p:grpSpPr>
        <p:sp>
          <p:nvSpPr>
            <p:cNvPr id="477" name="Google Shape;477;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9" name="Google Shape;479;p26"/>
          <p:cNvSpPr/>
          <p:nvPr/>
        </p:nvSpPr>
        <p:spPr>
          <a:xfrm>
            <a:off x="1100848" y="5004409"/>
            <a:ext cx="11493711" cy="724313"/>
          </a:xfrm>
          <a:custGeom>
            <a:rect b="b" l="l" r="r" t="t"/>
            <a:pathLst>
              <a:path extrusionOk="0" h="724313" w="11493711">
                <a:moveTo>
                  <a:pt x="0" y="0"/>
                </a:moveTo>
                <a:lnTo>
                  <a:pt x="11493710" y="0"/>
                </a:lnTo>
                <a:lnTo>
                  <a:pt x="11493710" y="724313"/>
                </a:lnTo>
                <a:lnTo>
                  <a:pt x="0" y="724313"/>
                </a:lnTo>
                <a:lnTo>
                  <a:pt x="0" y="0"/>
                </a:lnTo>
                <a:close/>
              </a:path>
            </a:pathLst>
          </a:custGeom>
          <a:blipFill rotWithShape="1">
            <a:blip r:embed="rId6">
              <a:alphaModFix/>
            </a:blip>
            <a:stretch>
              <a:fillRect b="0" l="0" r="0" t="0"/>
            </a:stretch>
          </a:blipFill>
          <a:ln>
            <a:noFill/>
          </a:ln>
        </p:spPr>
      </p:sp>
      <p:sp>
        <p:nvSpPr>
          <p:cNvPr id="480" name="Google Shape;480;p26"/>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Random Forest Classifier</a:t>
            </a:r>
            <a:endParaRPr>
              <a:latin typeface="Times New Roman"/>
              <a:ea typeface="Times New Roman"/>
              <a:cs typeface="Times New Roman"/>
              <a:sym typeface="Times New Roman"/>
            </a:endParaRPr>
          </a:p>
        </p:txBody>
      </p:sp>
      <p:sp>
        <p:nvSpPr>
          <p:cNvPr id="481" name="Google Shape;481;p26"/>
          <p:cNvSpPr txBox="1"/>
          <p:nvPr/>
        </p:nvSpPr>
        <p:spPr>
          <a:xfrm>
            <a:off x="357716" y="408290"/>
            <a:ext cx="1486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5.6</a:t>
            </a:r>
            <a:endParaRPr>
              <a:latin typeface="Times New Roman"/>
              <a:ea typeface="Times New Roman"/>
              <a:cs typeface="Times New Roman"/>
              <a:sym typeface="Times New Roman"/>
            </a:endParaRPr>
          </a:p>
        </p:txBody>
      </p:sp>
      <p:sp>
        <p:nvSpPr>
          <p:cNvPr id="482" name="Google Shape;482;p26"/>
          <p:cNvSpPr txBox="1"/>
          <p:nvPr/>
        </p:nvSpPr>
        <p:spPr>
          <a:xfrm>
            <a:off x="1100848" y="2529202"/>
            <a:ext cx="11187300" cy="21624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3697" u="none" cap="none" strike="noStrike">
                <a:solidFill>
                  <a:srgbClr val="363062"/>
                </a:solidFill>
                <a:latin typeface="Times New Roman"/>
                <a:ea typeface="Times New Roman"/>
                <a:cs typeface="Times New Roman"/>
                <a:sym typeface="Times New Roman"/>
              </a:rPr>
              <a:t>Sử dụng nhiều cây quyết định ngẫu nhiên để phân loại dữ liệu, với 50 cây quyết định và seed random_state=2 để có kết quả nhất quán.</a:t>
            </a:r>
            <a:endParaRPr>
              <a:latin typeface="Times New Roman"/>
              <a:ea typeface="Times New Roman"/>
              <a:cs typeface="Times New Roman"/>
              <a:sym typeface="Times New Roman"/>
            </a:endParaRPr>
          </a:p>
        </p:txBody>
      </p:sp>
      <p:sp>
        <p:nvSpPr>
          <p:cNvPr id="483" name="Google Shape;483;p26"/>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484" name="Google Shape;484;p26"/>
          <p:cNvSpPr/>
          <p:nvPr/>
        </p:nvSpPr>
        <p:spPr>
          <a:xfrm>
            <a:off x="538047" y="2657683"/>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488" name="Shape 488"/>
        <p:cNvGrpSpPr/>
        <p:nvPr/>
      </p:nvGrpSpPr>
      <p:grpSpPr>
        <a:xfrm>
          <a:off x="0" y="0"/>
          <a:ext cx="0" cy="0"/>
          <a:chOff x="0" y="0"/>
          <a:chExt cx="0" cy="0"/>
        </a:xfrm>
      </p:grpSpPr>
      <p:sp>
        <p:nvSpPr>
          <p:cNvPr id="489" name="Google Shape;489;p27"/>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490" name="Google Shape;490;p27"/>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491" name="Google Shape;491;p27"/>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492" name="Google Shape;492;p27"/>
          <p:cNvGrpSpPr/>
          <p:nvPr/>
        </p:nvGrpSpPr>
        <p:grpSpPr>
          <a:xfrm>
            <a:off x="1447781" y="-378434"/>
            <a:ext cx="910549" cy="910549"/>
            <a:chOff x="0" y="0"/>
            <a:chExt cx="812800" cy="812800"/>
          </a:xfrm>
        </p:grpSpPr>
        <p:sp>
          <p:nvSpPr>
            <p:cNvPr id="493" name="Google Shape;493;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27"/>
          <p:cNvSpPr/>
          <p:nvPr/>
        </p:nvSpPr>
        <p:spPr>
          <a:xfrm>
            <a:off x="1203206" y="4976126"/>
            <a:ext cx="11954153" cy="748471"/>
          </a:xfrm>
          <a:custGeom>
            <a:rect b="b" l="l" r="r" t="t"/>
            <a:pathLst>
              <a:path extrusionOk="0" h="748471" w="11954153">
                <a:moveTo>
                  <a:pt x="0" y="0"/>
                </a:moveTo>
                <a:lnTo>
                  <a:pt x="11954153" y="0"/>
                </a:lnTo>
                <a:lnTo>
                  <a:pt x="11954153" y="748471"/>
                </a:lnTo>
                <a:lnTo>
                  <a:pt x="0" y="748471"/>
                </a:lnTo>
                <a:lnTo>
                  <a:pt x="0" y="0"/>
                </a:lnTo>
                <a:close/>
              </a:path>
            </a:pathLst>
          </a:custGeom>
          <a:blipFill rotWithShape="1">
            <a:blip r:embed="rId6">
              <a:alphaModFix/>
            </a:blip>
            <a:stretch>
              <a:fillRect b="0" l="0" r="0" t="0"/>
            </a:stretch>
          </a:blipFill>
          <a:ln>
            <a:noFill/>
          </a:ln>
        </p:spPr>
      </p:sp>
      <p:sp>
        <p:nvSpPr>
          <p:cNvPr id="496" name="Google Shape;496;p27"/>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AdaBoost Classifier</a:t>
            </a:r>
            <a:endParaRPr>
              <a:latin typeface="Times New Roman"/>
              <a:ea typeface="Times New Roman"/>
              <a:cs typeface="Times New Roman"/>
              <a:sym typeface="Times New Roman"/>
            </a:endParaRPr>
          </a:p>
        </p:txBody>
      </p:sp>
      <p:sp>
        <p:nvSpPr>
          <p:cNvPr id="497" name="Google Shape;497;p27"/>
          <p:cNvSpPr txBox="1"/>
          <p:nvPr/>
        </p:nvSpPr>
        <p:spPr>
          <a:xfrm>
            <a:off x="357716" y="408290"/>
            <a:ext cx="1277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5.7</a:t>
            </a:r>
            <a:endParaRPr>
              <a:latin typeface="Times New Roman"/>
              <a:ea typeface="Times New Roman"/>
              <a:cs typeface="Times New Roman"/>
              <a:sym typeface="Times New Roman"/>
            </a:endParaRPr>
          </a:p>
        </p:txBody>
      </p:sp>
      <p:sp>
        <p:nvSpPr>
          <p:cNvPr id="498" name="Google Shape;498;p27"/>
          <p:cNvSpPr txBox="1"/>
          <p:nvPr/>
        </p:nvSpPr>
        <p:spPr>
          <a:xfrm>
            <a:off x="1203206" y="2519677"/>
            <a:ext cx="11010900" cy="21366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1" i="0" lang="en-US" sz="3653" u="none" cap="none" strike="noStrike">
                <a:solidFill>
                  <a:srgbClr val="363062"/>
                </a:solidFill>
                <a:latin typeface="Times New Roman"/>
                <a:ea typeface="Times New Roman"/>
                <a:cs typeface="Times New Roman"/>
                <a:sym typeface="Times New Roman"/>
              </a:rPr>
              <a:t>Tạo ra một mô hình mạnh từ nhiều mô hình yếu, với 50 estimators và seed random_state=2 để đảm bảo sự ổn định.</a:t>
            </a:r>
            <a:endParaRPr>
              <a:latin typeface="Times New Roman"/>
              <a:ea typeface="Times New Roman"/>
              <a:cs typeface="Times New Roman"/>
              <a:sym typeface="Times New Roman"/>
            </a:endParaRPr>
          </a:p>
        </p:txBody>
      </p:sp>
      <p:sp>
        <p:nvSpPr>
          <p:cNvPr id="499" name="Google Shape;499;p27"/>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500" name="Google Shape;500;p27"/>
          <p:cNvSpPr/>
          <p:nvPr/>
        </p:nvSpPr>
        <p:spPr>
          <a:xfrm>
            <a:off x="649916" y="2667208"/>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04" name="Shape 504"/>
        <p:cNvGrpSpPr/>
        <p:nvPr/>
      </p:nvGrpSpPr>
      <p:grpSpPr>
        <a:xfrm>
          <a:off x="0" y="0"/>
          <a:ext cx="0" cy="0"/>
          <a:chOff x="0" y="0"/>
          <a:chExt cx="0" cy="0"/>
        </a:xfrm>
      </p:grpSpPr>
      <p:sp>
        <p:nvSpPr>
          <p:cNvPr id="505" name="Google Shape;505;p28"/>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06" name="Google Shape;506;p28"/>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507" name="Google Shape;507;p28"/>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508" name="Google Shape;508;p28"/>
          <p:cNvGrpSpPr/>
          <p:nvPr/>
        </p:nvGrpSpPr>
        <p:grpSpPr>
          <a:xfrm>
            <a:off x="1447781" y="-378434"/>
            <a:ext cx="910549" cy="910549"/>
            <a:chOff x="0" y="0"/>
            <a:chExt cx="812800" cy="812800"/>
          </a:xfrm>
        </p:grpSpPr>
        <p:sp>
          <p:nvSpPr>
            <p:cNvPr id="509" name="Google Shape;50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1" name="Google Shape;511;p28"/>
          <p:cNvSpPr/>
          <p:nvPr/>
        </p:nvSpPr>
        <p:spPr>
          <a:xfrm>
            <a:off x="1028700" y="5026411"/>
            <a:ext cx="11952913" cy="863266"/>
          </a:xfrm>
          <a:custGeom>
            <a:rect b="b" l="l" r="r" t="t"/>
            <a:pathLst>
              <a:path extrusionOk="0" h="863266" w="11952913">
                <a:moveTo>
                  <a:pt x="0" y="0"/>
                </a:moveTo>
                <a:lnTo>
                  <a:pt x="11952913" y="0"/>
                </a:lnTo>
                <a:lnTo>
                  <a:pt x="11952913" y="863266"/>
                </a:lnTo>
                <a:lnTo>
                  <a:pt x="0" y="863266"/>
                </a:lnTo>
                <a:lnTo>
                  <a:pt x="0" y="0"/>
                </a:lnTo>
                <a:close/>
              </a:path>
            </a:pathLst>
          </a:custGeom>
          <a:blipFill rotWithShape="1">
            <a:blip r:embed="rId6">
              <a:alphaModFix/>
            </a:blip>
            <a:stretch>
              <a:fillRect b="0" l="0" r="0" t="0"/>
            </a:stretch>
          </a:blipFill>
          <a:ln>
            <a:noFill/>
          </a:ln>
        </p:spPr>
      </p:sp>
      <p:sp>
        <p:nvSpPr>
          <p:cNvPr id="512" name="Google Shape;512;p28"/>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Bagging Classifier</a:t>
            </a:r>
            <a:endParaRPr>
              <a:latin typeface="Times New Roman"/>
              <a:ea typeface="Times New Roman"/>
              <a:cs typeface="Times New Roman"/>
              <a:sym typeface="Times New Roman"/>
            </a:endParaRPr>
          </a:p>
        </p:txBody>
      </p:sp>
      <p:sp>
        <p:nvSpPr>
          <p:cNvPr id="513" name="Google Shape;513;p28"/>
          <p:cNvSpPr txBox="1"/>
          <p:nvPr/>
        </p:nvSpPr>
        <p:spPr>
          <a:xfrm>
            <a:off x="357716" y="408290"/>
            <a:ext cx="1545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5.8</a:t>
            </a:r>
            <a:endParaRPr>
              <a:latin typeface="Times New Roman"/>
              <a:ea typeface="Times New Roman"/>
              <a:cs typeface="Times New Roman"/>
              <a:sym typeface="Times New Roman"/>
            </a:endParaRPr>
          </a:p>
        </p:txBody>
      </p:sp>
      <p:sp>
        <p:nvSpPr>
          <p:cNvPr id="514" name="Google Shape;514;p28"/>
          <p:cNvSpPr txBox="1"/>
          <p:nvPr/>
        </p:nvSpPr>
        <p:spPr>
          <a:xfrm>
            <a:off x="1028700" y="2491102"/>
            <a:ext cx="12308100" cy="13611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684" u="none" cap="none" strike="noStrike">
                <a:solidFill>
                  <a:srgbClr val="363062"/>
                </a:solidFill>
                <a:latin typeface="Times New Roman"/>
                <a:ea typeface="Times New Roman"/>
                <a:cs typeface="Times New Roman"/>
                <a:sym typeface="Times New Roman"/>
              </a:rPr>
              <a:t>Sử dụng một mô hình tổng hợp từ nhiều mô hình nhỏ, với 50 estimators và random_state=2 để đảm bảo tính ổn định.</a:t>
            </a:r>
            <a:endParaRPr>
              <a:latin typeface="Times New Roman"/>
              <a:ea typeface="Times New Roman"/>
              <a:cs typeface="Times New Roman"/>
              <a:sym typeface="Times New Roman"/>
            </a:endParaRPr>
          </a:p>
        </p:txBody>
      </p:sp>
      <p:sp>
        <p:nvSpPr>
          <p:cNvPr id="515" name="Google Shape;515;p28"/>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516" name="Google Shape;516;p28"/>
          <p:cNvSpPr/>
          <p:nvPr/>
        </p:nvSpPr>
        <p:spPr>
          <a:xfrm>
            <a:off x="461847" y="2667208"/>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20" name="Shape 520"/>
        <p:cNvGrpSpPr/>
        <p:nvPr/>
      </p:nvGrpSpPr>
      <p:grpSpPr>
        <a:xfrm>
          <a:off x="0" y="0"/>
          <a:ext cx="0" cy="0"/>
          <a:chOff x="0" y="0"/>
          <a:chExt cx="0" cy="0"/>
        </a:xfrm>
      </p:grpSpPr>
      <p:sp>
        <p:nvSpPr>
          <p:cNvPr id="521" name="Google Shape;521;p29"/>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22" name="Google Shape;522;p29"/>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523" name="Google Shape;523;p29"/>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524" name="Google Shape;524;p29"/>
          <p:cNvGrpSpPr/>
          <p:nvPr/>
        </p:nvGrpSpPr>
        <p:grpSpPr>
          <a:xfrm>
            <a:off x="1447781" y="-378434"/>
            <a:ext cx="910549" cy="910549"/>
            <a:chOff x="0" y="0"/>
            <a:chExt cx="812800" cy="812800"/>
          </a:xfrm>
        </p:grpSpPr>
        <p:sp>
          <p:nvSpPr>
            <p:cNvPr id="525" name="Google Shape;525;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7" name="Google Shape;527;p29"/>
          <p:cNvSpPr/>
          <p:nvPr/>
        </p:nvSpPr>
        <p:spPr>
          <a:xfrm>
            <a:off x="1260256" y="4440654"/>
            <a:ext cx="11675296" cy="779686"/>
          </a:xfrm>
          <a:custGeom>
            <a:rect b="b" l="l" r="r" t="t"/>
            <a:pathLst>
              <a:path extrusionOk="0" h="779686" w="11675296">
                <a:moveTo>
                  <a:pt x="0" y="0"/>
                </a:moveTo>
                <a:lnTo>
                  <a:pt x="11675296" y="0"/>
                </a:lnTo>
                <a:lnTo>
                  <a:pt x="11675296" y="779686"/>
                </a:lnTo>
                <a:lnTo>
                  <a:pt x="0" y="779686"/>
                </a:lnTo>
                <a:lnTo>
                  <a:pt x="0" y="0"/>
                </a:lnTo>
                <a:close/>
              </a:path>
            </a:pathLst>
          </a:custGeom>
          <a:blipFill rotWithShape="1">
            <a:blip r:embed="rId6">
              <a:alphaModFix/>
            </a:blip>
            <a:stretch>
              <a:fillRect b="0" l="0" r="0" t="0"/>
            </a:stretch>
          </a:blipFill>
          <a:ln>
            <a:noFill/>
          </a:ln>
        </p:spPr>
      </p:sp>
      <p:sp>
        <p:nvSpPr>
          <p:cNvPr id="528" name="Google Shape;528;p29"/>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Extra Trees Classifier</a:t>
            </a:r>
            <a:endParaRPr>
              <a:latin typeface="Times New Roman"/>
              <a:ea typeface="Times New Roman"/>
              <a:cs typeface="Times New Roman"/>
              <a:sym typeface="Times New Roman"/>
            </a:endParaRPr>
          </a:p>
        </p:txBody>
      </p:sp>
      <p:sp>
        <p:nvSpPr>
          <p:cNvPr id="529" name="Google Shape;529;p29"/>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5.9</a:t>
            </a:r>
            <a:endParaRPr>
              <a:latin typeface="Times New Roman"/>
              <a:ea typeface="Times New Roman"/>
              <a:cs typeface="Times New Roman"/>
              <a:sym typeface="Times New Roman"/>
            </a:endParaRPr>
          </a:p>
        </p:txBody>
      </p:sp>
      <p:sp>
        <p:nvSpPr>
          <p:cNvPr id="530" name="Google Shape;530;p29"/>
          <p:cNvSpPr txBox="1"/>
          <p:nvPr/>
        </p:nvSpPr>
        <p:spPr>
          <a:xfrm>
            <a:off x="1260256" y="2491102"/>
            <a:ext cx="11897100" cy="13623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1" i="0" lang="en-US" sz="3688" u="none" cap="none" strike="noStrike">
                <a:solidFill>
                  <a:srgbClr val="363062"/>
                </a:solidFill>
                <a:latin typeface="Times New Roman"/>
                <a:ea typeface="Times New Roman"/>
                <a:cs typeface="Times New Roman"/>
                <a:sym typeface="Times New Roman"/>
              </a:rPr>
              <a:t>Tương tự như RandomForest nhưng sử dụng cách tiếp cận ngẫu nhiên khác để giảm overfitting.</a:t>
            </a:r>
            <a:endParaRPr>
              <a:latin typeface="Times New Roman"/>
              <a:ea typeface="Times New Roman"/>
              <a:cs typeface="Times New Roman"/>
              <a:sym typeface="Times New Roman"/>
            </a:endParaRPr>
          </a:p>
        </p:txBody>
      </p:sp>
      <p:sp>
        <p:nvSpPr>
          <p:cNvPr id="531" name="Google Shape;531;p29"/>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532" name="Google Shape;532;p29"/>
          <p:cNvSpPr/>
          <p:nvPr/>
        </p:nvSpPr>
        <p:spPr>
          <a:xfrm>
            <a:off x="649916" y="2657683"/>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12" name="Shape 112"/>
        <p:cNvGrpSpPr/>
        <p:nvPr/>
      </p:nvGrpSpPr>
      <p:grpSpPr>
        <a:xfrm>
          <a:off x="0" y="0"/>
          <a:ext cx="0" cy="0"/>
          <a:chOff x="0" y="0"/>
          <a:chExt cx="0" cy="0"/>
        </a:xfrm>
      </p:grpSpPr>
      <p:sp>
        <p:nvSpPr>
          <p:cNvPr id="113" name="Google Shape;113;p3"/>
          <p:cNvSpPr/>
          <p:nvPr/>
        </p:nvSpPr>
        <p:spPr>
          <a:xfrm>
            <a:off x="13195915"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14" name="Google Shape;114;p3"/>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115" name="Google Shape;115;p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16" name="Google Shape;116;p3"/>
          <p:cNvGrpSpPr/>
          <p:nvPr/>
        </p:nvGrpSpPr>
        <p:grpSpPr>
          <a:xfrm>
            <a:off x="1447781" y="-378434"/>
            <a:ext cx="910549" cy="910549"/>
            <a:chOff x="0" y="0"/>
            <a:chExt cx="812800" cy="812800"/>
          </a:xfrm>
        </p:grpSpPr>
        <p:sp>
          <p:nvSpPr>
            <p:cNvPr id="117" name="Google Shape;11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 name="Google Shape;119;p3"/>
          <p:cNvSpPr txBox="1"/>
          <p:nvPr/>
        </p:nvSpPr>
        <p:spPr>
          <a:xfrm>
            <a:off x="2358329" y="904875"/>
            <a:ext cx="51750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Nội dung</a:t>
            </a:r>
            <a:endParaRPr>
              <a:latin typeface="Times New Roman"/>
              <a:ea typeface="Times New Roman"/>
              <a:cs typeface="Times New Roman"/>
              <a:sym typeface="Times New Roman"/>
            </a:endParaRPr>
          </a:p>
        </p:txBody>
      </p:sp>
      <p:sp>
        <p:nvSpPr>
          <p:cNvPr id="120" name="Google Shape;120;p3"/>
          <p:cNvSpPr/>
          <p:nvPr/>
        </p:nvSpPr>
        <p:spPr>
          <a:xfrm>
            <a:off x="10019379" y="3455869"/>
            <a:ext cx="7856171" cy="6265297"/>
          </a:xfrm>
          <a:custGeom>
            <a:rect b="b" l="l" r="r" t="t"/>
            <a:pathLst>
              <a:path extrusionOk="0" h="6265297" w="7856171">
                <a:moveTo>
                  <a:pt x="0" y="0"/>
                </a:moveTo>
                <a:lnTo>
                  <a:pt x="7856171" y="0"/>
                </a:lnTo>
                <a:lnTo>
                  <a:pt x="7856171" y="6265297"/>
                </a:lnTo>
                <a:lnTo>
                  <a:pt x="0" y="6265297"/>
                </a:lnTo>
                <a:lnTo>
                  <a:pt x="0" y="0"/>
                </a:lnTo>
                <a:close/>
              </a:path>
            </a:pathLst>
          </a:custGeom>
          <a:blipFill rotWithShape="1">
            <a:blip r:embed="rId6">
              <a:alphaModFix/>
            </a:blip>
            <a:stretch>
              <a:fillRect b="0" l="0" r="0" t="0"/>
            </a:stretch>
          </a:blipFill>
          <a:ln>
            <a:noFill/>
          </a:ln>
        </p:spPr>
      </p:sp>
      <p:sp>
        <p:nvSpPr>
          <p:cNvPr id="121" name="Google Shape;121;p3"/>
          <p:cNvSpPr txBox="1"/>
          <p:nvPr/>
        </p:nvSpPr>
        <p:spPr>
          <a:xfrm>
            <a:off x="357716" y="408290"/>
            <a:ext cx="10902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Times New Roman"/>
              <a:ea typeface="Times New Roman"/>
              <a:cs typeface="Times New Roman"/>
              <a:sym typeface="Times New Roman"/>
            </a:endParaRPr>
          </a:p>
        </p:txBody>
      </p:sp>
      <p:sp>
        <p:nvSpPr>
          <p:cNvPr id="122" name="Google Shape;122;p3"/>
          <p:cNvSpPr txBox="1"/>
          <p:nvPr/>
        </p:nvSpPr>
        <p:spPr>
          <a:xfrm>
            <a:off x="937675" y="2483500"/>
            <a:ext cx="8016300" cy="6307800"/>
          </a:xfrm>
          <a:prstGeom prst="rect">
            <a:avLst/>
          </a:prstGeom>
          <a:noFill/>
          <a:ln>
            <a:noFill/>
          </a:ln>
        </p:spPr>
        <p:txBody>
          <a:bodyPr anchorCtr="0" anchor="t" bIns="91425" lIns="91425" spcFirstLastPara="1" rIns="91425" wrap="square" tIns="91425">
            <a:spAutoFit/>
          </a:bodyPr>
          <a:lstStyle/>
          <a:p>
            <a:pPr indent="-476250" lvl="0" marL="457200" rtl="0" algn="l">
              <a:lnSpc>
                <a:spcPct val="115000"/>
              </a:lnSpc>
              <a:spcBef>
                <a:spcPts val="1200"/>
              </a:spcBef>
              <a:spcAft>
                <a:spcPts val="0"/>
              </a:spcAft>
              <a:buSzPts val="3900"/>
              <a:buFont typeface="Times New Roman"/>
              <a:buAutoNum type="arabicPeriod"/>
            </a:pPr>
            <a:r>
              <a:rPr b="1" lang="en-US" sz="3900">
                <a:latin typeface="Times New Roman"/>
                <a:ea typeface="Times New Roman"/>
                <a:cs typeface="Times New Roman"/>
                <a:sym typeface="Times New Roman"/>
              </a:rPr>
              <a:t>Mục tiêu nghiên cứu</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solidFill>
                  <a:schemeClr val="dk1"/>
                </a:solidFill>
                <a:latin typeface="Times New Roman"/>
                <a:ea typeface="Times New Roman"/>
                <a:cs typeface="Times New Roman"/>
                <a:sym typeface="Times New Roman"/>
              </a:rPr>
              <a:t>Chuẩn bị dữ liệu</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latin typeface="Times New Roman"/>
                <a:ea typeface="Times New Roman"/>
                <a:cs typeface="Times New Roman"/>
                <a:sym typeface="Times New Roman"/>
              </a:rPr>
              <a:t>Phân tích dữ liệu thăm dò</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solidFill>
                  <a:schemeClr val="dk1"/>
                </a:solidFill>
                <a:latin typeface="Times New Roman"/>
                <a:ea typeface="Times New Roman"/>
                <a:cs typeface="Times New Roman"/>
                <a:sym typeface="Times New Roman"/>
              </a:rPr>
              <a:t>Xử lý dữ liệu</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latin typeface="Times New Roman"/>
                <a:ea typeface="Times New Roman"/>
                <a:cs typeface="Times New Roman"/>
                <a:sym typeface="Times New Roman"/>
              </a:rPr>
              <a:t>Loại Mô Hình Dự Đoán và Kỹ Thuật Mô Hình Hóa</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latin typeface="Times New Roman"/>
                <a:ea typeface="Times New Roman"/>
                <a:cs typeface="Times New Roman"/>
                <a:sym typeface="Times New Roman"/>
              </a:rPr>
              <a:t>Xây dựng mô hình và đánh giá</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latin typeface="Times New Roman"/>
                <a:ea typeface="Times New Roman"/>
                <a:cs typeface="Times New Roman"/>
                <a:sym typeface="Times New Roman"/>
              </a:rPr>
              <a:t>Kết luận</a:t>
            </a:r>
            <a:endParaRPr b="1" sz="3900">
              <a:latin typeface="Times New Roman"/>
              <a:ea typeface="Times New Roman"/>
              <a:cs typeface="Times New Roman"/>
              <a:sym typeface="Times New Roman"/>
            </a:endParaRPr>
          </a:p>
          <a:p>
            <a:pPr indent="-476250" lvl="0" marL="457200" rtl="0" algn="l">
              <a:lnSpc>
                <a:spcPct val="115000"/>
              </a:lnSpc>
              <a:spcBef>
                <a:spcPts val="0"/>
              </a:spcBef>
              <a:spcAft>
                <a:spcPts val="0"/>
              </a:spcAft>
              <a:buSzPts val="3900"/>
              <a:buFont typeface="Times New Roman"/>
              <a:buAutoNum type="arabicPeriod"/>
            </a:pPr>
            <a:r>
              <a:rPr b="1" lang="en-US" sz="3900">
                <a:solidFill>
                  <a:schemeClr val="dk1"/>
                </a:solidFill>
                <a:latin typeface="Times New Roman"/>
                <a:ea typeface="Times New Roman"/>
                <a:cs typeface="Times New Roman"/>
                <a:sym typeface="Times New Roman"/>
              </a:rPr>
              <a:t>Demo</a:t>
            </a:r>
            <a:endParaRPr b="1" sz="39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36" name="Shape 536"/>
        <p:cNvGrpSpPr/>
        <p:nvPr/>
      </p:nvGrpSpPr>
      <p:grpSpPr>
        <a:xfrm>
          <a:off x="0" y="0"/>
          <a:ext cx="0" cy="0"/>
          <a:chOff x="0" y="0"/>
          <a:chExt cx="0" cy="0"/>
        </a:xfrm>
      </p:grpSpPr>
      <p:sp>
        <p:nvSpPr>
          <p:cNvPr id="537" name="Google Shape;537;p30"/>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38" name="Google Shape;538;p30"/>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539" name="Google Shape;539;p30"/>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540" name="Google Shape;540;p30"/>
          <p:cNvGrpSpPr/>
          <p:nvPr/>
        </p:nvGrpSpPr>
        <p:grpSpPr>
          <a:xfrm>
            <a:off x="1447781" y="-378434"/>
            <a:ext cx="910549" cy="910549"/>
            <a:chOff x="0" y="0"/>
            <a:chExt cx="812800" cy="812800"/>
          </a:xfrm>
        </p:grpSpPr>
        <p:sp>
          <p:nvSpPr>
            <p:cNvPr id="541" name="Google Shape;541;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3" name="Google Shape;543;p30"/>
          <p:cNvSpPr/>
          <p:nvPr/>
        </p:nvSpPr>
        <p:spPr>
          <a:xfrm>
            <a:off x="1401224" y="4871395"/>
            <a:ext cx="11288382" cy="671297"/>
          </a:xfrm>
          <a:custGeom>
            <a:rect b="b" l="l" r="r" t="t"/>
            <a:pathLst>
              <a:path extrusionOk="0" h="671297" w="11288382">
                <a:moveTo>
                  <a:pt x="0" y="0"/>
                </a:moveTo>
                <a:lnTo>
                  <a:pt x="11288382" y="0"/>
                </a:lnTo>
                <a:lnTo>
                  <a:pt x="11288382" y="671296"/>
                </a:lnTo>
                <a:lnTo>
                  <a:pt x="0" y="671296"/>
                </a:lnTo>
                <a:lnTo>
                  <a:pt x="0" y="0"/>
                </a:lnTo>
                <a:close/>
              </a:path>
            </a:pathLst>
          </a:custGeom>
          <a:blipFill rotWithShape="1">
            <a:blip r:embed="rId6">
              <a:alphaModFix/>
            </a:blip>
            <a:stretch>
              <a:fillRect b="0" l="0" r="0" t="0"/>
            </a:stretch>
          </a:blipFill>
          <a:ln>
            <a:noFill/>
          </a:ln>
        </p:spPr>
      </p:sp>
      <p:sp>
        <p:nvSpPr>
          <p:cNvPr id="544" name="Google Shape;544;p30"/>
          <p:cNvSpPr txBox="1"/>
          <p:nvPr/>
        </p:nvSpPr>
        <p:spPr>
          <a:xfrm>
            <a:off x="2358329" y="904875"/>
            <a:ext cx="110958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Gradient Boosting Classifier</a:t>
            </a:r>
            <a:endParaRPr>
              <a:latin typeface="Times New Roman"/>
              <a:ea typeface="Times New Roman"/>
              <a:cs typeface="Times New Roman"/>
              <a:sym typeface="Times New Roman"/>
            </a:endParaRPr>
          </a:p>
        </p:txBody>
      </p:sp>
      <p:sp>
        <p:nvSpPr>
          <p:cNvPr id="545" name="Google Shape;545;p30"/>
          <p:cNvSpPr txBox="1"/>
          <p:nvPr/>
        </p:nvSpPr>
        <p:spPr>
          <a:xfrm>
            <a:off x="237933" y="408290"/>
            <a:ext cx="15816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5.10</a:t>
            </a:r>
            <a:endParaRPr>
              <a:latin typeface="Times New Roman"/>
              <a:ea typeface="Times New Roman"/>
              <a:cs typeface="Times New Roman"/>
              <a:sym typeface="Times New Roman"/>
            </a:endParaRPr>
          </a:p>
        </p:txBody>
      </p:sp>
      <p:sp>
        <p:nvSpPr>
          <p:cNvPr id="546" name="Google Shape;546;p30"/>
          <p:cNvSpPr txBox="1"/>
          <p:nvPr/>
        </p:nvSpPr>
        <p:spPr>
          <a:xfrm>
            <a:off x="1401224" y="2519677"/>
            <a:ext cx="11556900" cy="21441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1" i="0" lang="en-US" sz="3666" u="none" cap="none" strike="noStrike">
                <a:solidFill>
                  <a:srgbClr val="363062"/>
                </a:solidFill>
                <a:latin typeface="Times New Roman"/>
                <a:ea typeface="Times New Roman"/>
                <a:cs typeface="Times New Roman"/>
                <a:sym typeface="Times New Roman"/>
              </a:rPr>
              <a:t>Xây dựng một chuỗi các mô hình weak learner để tạo ra một mô hình mạnh hơn, với 50 estimators và seed random_state=2 để đảm bảo ổn định.</a:t>
            </a:r>
            <a:endParaRPr>
              <a:latin typeface="Times New Roman"/>
              <a:ea typeface="Times New Roman"/>
              <a:cs typeface="Times New Roman"/>
              <a:sym typeface="Times New Roman"/>
            </a:endParaRPr>
          </a:p>
        </p:txBody>
      </p:sp>
      <p:sp>
        <p:nvSpPr>
          <p:cNvPr id="547" name="Google Shape;547;p30"/>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548" name="Google Shape;548;p30"/>
          <p:cNvSpPr/>
          <p:nvPr/>
        </p:nvSpPr>
        <p:spPr>
          <a:xfrm>
            <a:off x="803395" y="2676733"/>
            <a:ext cx="450609" cy="415687"/>
          </a:xfrm>
          <a:custGeom>
            <a:rect b="b" l="l" r="r" t="t"/>
            <a:pathLst>
              <a:path extrusionOk="0" h="415687" w="450609">
                <a:moveTo>
                  <a:pt x="0" y="0"/>
                </a:moveTo>
                <a:lnTo>
                  <a:pt x="450610" y="0"/>
                </a:lnTo>
                <a:lnTo>
                  <a:pt x="450610"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52" name="Shape 552"/>
        <p:cNvGrpSpPr/>
        <p:nvPr/>
      </p:nvGrpSpPr>
      <p:grpSpPr>
        <a:xfrm>
          <a:off x="0" y="0"/>
          <a:ext cx="0" cy="0"/>
          <a:chOff x="0" y="0"/>
          <a:chExt cx="0" cy="0"/>
        </a:xfrm>
      </p:grpSpPr>
      <p:sp>
        <p:nvSpPr>
          <p:cNvPr id="553" name="Google Shape;553;p31"/>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54" name="Google Shape;554;p31"/>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555" name="Google Shape;555;p31"/>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556" name="Google Shape;556;p31"/>
          <p:cNvGrpSpPr/>
          <p:nvPr/>
        </p:nvGrpSpPr>
        <p:grpSpPr>
          <a:xfrm>
            <a:off x="1447781" y="-378434"/>
            <a:ext cx="910549" cy="910549"/>
            <a:chOff x="0" y="0"/>
            <a:chExt cx="812800" cy="812800"/>
          </a:xfrm>
        </p:grpSpPr>
        <p:sp>
          <p:nvSpPr>
            <p:cNvPr id="557" name="Google Shape;557;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9" name="Google Shape;559;p31"/>
          <p:cNvSpPr/>
          <p:nvPr/>
        </p:nvSpPr>
        <p:spPr>
          <a:xfrm>
            <a:off x="1028700" y="5143500"/>
            <a:ext cx="11913511" cy="729879"/>
          </a:xfrm>
          <a:custGeom>
            <a:rect b="b" l="l" r="r" t="t"/>
            <a:pathLst>
              <a:path extrusionOk="0" h="729879" w="11913511">
                <a:moveTo>
                  <a:pt x="0" y="0"/>
                </a:moveTo>
                <a:lnTo>
                  <a:pt x="11913511" y="0"/>
                </a:lnTo>
                <a:lnTo>
                  <a:pt x="11913511" y="729879"/>
                </a:lnTo>
                <a:lnTo>
                  <a:pt x="0" y="729879"/>
                </a:lnTo>
                <a:lnTo>
                  <a:pt x="0" y="0"/>
                </a:lnTo>
                <a:close/>
              </a:path>
            </a:pathLst>
          </a:custGeom>
          <a:blipFill rotWithShape="1">
            <a:blip r:embed="rId6">
              <a:alphaModFix/>
            </a:blip>
            <a:stretch>
              <a:fillRect b="0" l="0" r="0" t="0"/>
            </a:stretch>
          </a:blipFill>
          <a:ln>
            <a:noFill/>
          </a:ln>
        </p:spPr>
      </p:sp>
      <p:sp>
        <p:nvSpPr>
          <p:cNvPr id="560" name="Google Shape;560;p31"/>
          <p:cNvSpPr txBox="1"/>
          <p:nvPr/>
        </p:nvSpPr>
        <p:spPr>
          <a:xfrm>
            <a:off x="2358329" y="904875"/>
            <a:ext cx="110958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XGBoost Classifier</a:t>
            </a:r>
            <a:endParaRPr>
              <a:latin typeface="Times New Roman"/>
              <a:ea typeface="Times New Roman"/>
              <a:cs typeface="Times New Roman"/>
              <a:sym typeface="Times New Roman"/>
            </a:endParaRPr>
          </a:p>
        </p:txBody>
      </p:sp>
      <p:sp>
        <p:nvSpPr>
          <p:cNvPr id="561" name="Google Shape;561;p31"/>
          <p:cNvSpPr txBox="1"/>
          <p:nvPr/>
        </p:nvSpPr>
        <p:spPr>
          <a:xfrm>
            <a:off x="179453" y="408290"/>
            <a:ext cx="17598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5.11</a:t>
            </a:r>
            <a:endParaRPr>
              <a:latin typeface="Times New Roman"/>
              <a:ea typeface="Times New Roman"/>
              <a:cs typeface="Times New Roman"/>
              <a:sym typeface="Times New Roman"/>
            </a:endParaRPr>
          </a:p>
        </p:txBody>
      </p:sp>
      <p:sp>
        <p:nvSpPr>
          <p:cNvPr id="562" name="Google Shape;562;p31"/>
          <p:cNvSpPr txBox="1"/>
          <p:nvPr/>
        </p:nvSpPr>
        <p:spPr>
          <a:xfrm>
            <a:off x="1028700" y="2795586"/>
            <a:ext cx="12128700" cy="21441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1" i="0" lang="en-US" sz="3666" u="none" cap="none" strike="noStrike">
                <a:solidFill>
                  <a:srgbClr val="363062"/>
                </a:solidFill>
                <a:latin typeface="Times New Roman"/>
                <a:ea typeface="Times New Roman"/>
                <a:cs typeface="Times New Roman"/>
                <a:sym typeface="Times New Roman"/>
              </a:rPr>
              <a:t>Sử dụng XGBoost, một thuật toán tối ưu và hiệu quả, với 50 estimators và seed random_state=2 để đảm bảo kết quả ổn định.</a:t>
            </a:r>
            <a:endParaRPr>
              <a:latin typeface="Times New Roman"/>
              <a:ea typeface="Times New Roman"/>
              <a:cs typeface="Times New Roman"/>
              <a:sym typeface="Times New Roman"/>
            </a:endParaRPr>
          </a:p>
        </p:txBody>
      </p:sp>
      <p:sp>
        <p:nvSpPr>
          <p:cNvPr id="563" name="Google Shape;563;p31"/>
          <p:cNvSpPr/>
          <p:nvPr/>
        </p:nvSpPr>
        <p:spPr>
          <a:xfrm>
            <a:off x="12910317" y="5432464"/>
            <a:ext cx="5377683" cy="4288702"/>
          </a:xfrm>
          <a:custGeom>
            <a:rect b="b" l="l" r="r" t="t"/>
            <a:pathLst>
              <a:path extrusionOk="0" h="4288702" w="5377683">
                <a:moveTo>
                  <a:pt x="0" y="0"/>
                </a:moveTo>
                <a:lnTo>
                  <a:pt x="5377683" y="0"/>
                </a:lnTo>
                <a:lnTo>
                  <a:pt x="5377683" y="4288702"/>
                </a:lnTo>
                <a:lnTo>
                  <a:pt x="0" y="4288702"/>
                </a:lnTo>
                <a:lnTo>
                  <a:pt x="0" y="0"/>
                </a:lnTo>
                <a:close/>
              </a:path>
            </a:pathLst>
          </a:custGeom>
          <a:blipFill rotWithShape="1">
            <a:blip r:embed="rId7">
              <a:alphaModFix/>
            </a:blip>
            <a:stretch>
              <a:fillRect b="0" l="0" r="0" t="0"/>
            </a:stretch>
          </a:blipFill>
          <a:ln>
            <a:noFill/>
          </a:ln>
        </p:spPr>
      </p:sp>
      <p:sp>
        <p:nvSpPr>
          <p:cNvPr id="564" name="Google Shape;564;p31"/>
          <p:cNvSpPr/>
          <p:nvPr/>
        </p:nvSpPr>
        <p:spPr>
          <a:xfrm>
            <a:off x="434136" y="2938461"/>
            <a:ext cx="450609" cy="415687"/>
          </a:xfrm>
          <a:custGeom>
            <a:rect b="b" l="l" r="r" t="t"/>
            <a:pathLst>
              <a:path extrusionOk="0" h="415687" w="450609">
                <a:moveTo>
                  <a:pt x="0" y="0"/>
                </a:moveTo>
                <a:lnTo>
                  <a:pt x="450609" y="0"/>
                </a:lnTo>
                <a:lnTo>
                  <a:pt x="450609" y="415687"/>
                </a:lnTo>
                <a:lnTo>
                  <a:pt x="0" y="41568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68" name="Shape 568"/>
        <p:cNvGrpSpPr/>
        <p:nvPr/>
      </p:nvGrpSpPr>
      <p:grpSpPr>
        <a:xfrm>
          <a:off x="0" y="0"/>
          <a:ext cx="0" cy="0"/>
          <a:chOff x="0" y="0"/>
          <a:chExt cx="0" cy="0"/>
        </a:xfrm>
      </p:grpSpPr>
      <p:sp>
        <p:nvSpPr>
          <p:cNvPr id="569" name="Google Shape;569;p32"/>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70" name="Google Shape;570;p32"/>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571" name="Google Shape;571;p3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572" name="Google Shape;572;p32"/>
          <p:cNvGrpSpPr/>
          <p:nvPr/>
        </p:nvGrpSpPr>
        <p:grpSpPr>
          <a:xfrm>
            <a:off x="1447781" y="-378434"/>
            <a:ext cx="910549" cy="910549"/>
            <a:chOff x="0" y="0"/>
            <a:chExt cx="812800" cy="812800"/>
          </a:xfrm>
        </p:grpSpPr>
        <p:sp>
          <p:nvSpPr>
            <p:cNvPr id="573" name="Google Shape;573;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5" name="Google Shape;575;p32"/>
          <p:cNvSpPr txBox="1"/>
          <p:nvPr/>
        </p:nvSpPr>
        <p:spPr>
          <a:xfrm>
            <a:off x="1447781" y="3303469"/>
            <a:ext cx="8115300" cy="27876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7544" u="none" cap="none" strike="noStrike">
                <a:solidFill>
                  <a:srgbClr val="363062"/>
                </a:solidFill>
                <a:latin typeface="Times New Roman"/>
                <a:ea typeface="Times New Roman"/>
                <a:cs typeface="Times New Roman"/>
                <a:sym typeface="Times New Roman"/>
              </a:rPr>
              <a:t>Xây dựng mô hình và đánh giá</a:t>
            </a:r>
            <a:endParaRPr>
              <a:latin typeface="Times New Roman"/>
              <a:ea typeface="Times New Roman"/>
              <a:cs typeface="Times New Roman"/>
              <a:sym typeface="Times New Roman"/>
            </a:endParaRPr>
          </a:p>
        </p:txBody>
      </p:sp>
      <p:sp>
        <p:nvSpPr>
          <p:cNvPr id="576" name="Google Shape;576;p32"/>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sp>
        <p:nvSpPr>
          <p:cNvPr id="577" name="Google Shape;577;p32"/>
          <p:cNvSpPr/>
          <p:nvPr/>
        </p:nvSpPr>
        <p:spPr>
          <a:xfrm>
            <a:off x="10019379" y="3455869"/>
            <a:ext cx="7856171" cy="6265297"/>
          </a:xfrm>
          <a:custGeom>
            <a:rect b="b" l="l" r="r" t="t"/>
            <a:pathLst>
              <a:path extrusionOk="0" h="6265297" w="7856171">
                <a:moveTo>
                  <a:pt x="0" y="0"/>
                </a:moveTo>
                <a:lnTo>
                  <a:pt x="7856171" y="0"/>
                </a:lnTo>
                <a:lnTo>
                  <a:pt x="7856171" y="6265297"/>
                </a:lnTo>
                <a:lnTo>
                  <a:pt x="0" y="626529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81" name="Shape 581"/>
        <p:cNvGrpSpPr/>
        <p:nvPr/>
      </p:nvGrpSpPr>
      <p:grpSpPr>
        <a:xfrm>
          <a:off x="0" y="0"/>
          <a:ext cx="0" cy="0"/>
          <a:chOff x="0" y="0"/>
          <a:chExt cx="0" cy="0"/>
        </a:xfrm>
      </p:grpSpPr>
      <p:sp>
        <p:nvSpPr>
          <p:cNvPr id="582" name="Google Shape;582;p33"/>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83" name="Google Shape;583;p33"/>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584" name="Google Shape;584;p3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585" name="Google Shape;585;p33"/>
          <p:cNvGrpSpPr/>
          <p:nvPr/>
        </p:nvGrpSpPr>
        <p:grpSpPr>
          <a:xfrm>
            <a:off x="1447781" y="-378434"/>
            <a:ext cx="910549" cy="910549"/>
            <a:chOff x="0" y="0"/>
            <a:chExt cx="812800" cy="812800"/>
          </a:xfrm>
        </p:grpSpPr>
        <p:sp>
          <p:nvSpPr>
            <p:cNvPr id="586" name="Google Shape;586;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33"/>
          <p:cNvSpPr txBox="1"/>
          <p:nvPr/>
        </p:nvSpPr>
        <p:spPr>
          <a:xfrm>
            <a:off x="357716" y="2906955"/>
            <a:ext cx="12799500" cy="1982400"/>
          </a:xfrm>
          <a:prstGeom prst="rect">
            <a:avLst/>
          </a:prstGeom>
          <a:noFill/>
          <a:ln>
            <a:noFill/>
          </a:ln>
        </p:spPr>
        <p:txBody>
          <a:bodyPr anchorCtr="0" anchor="t" bIns="0" lIns="0" spcFirstLastPara="1" rIns="0" wrap="square" tIns="0">
            <a:spAutoFit/>
          </a:bodyPr>
          <a:lstStyle/>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Để huấn luyện và đánh giá mô hình học máy có giám sát, cần chia tập dữ liệu thành tập huấn luyện và tập thử nghiệm. Hàm train_test_split() của Scikit-Learn sẽ hỗ trợ thực hiện việc này.</a:t>
            </a:r>
            <a:endParaRPr>
              <a:latin typeface="Times New Roman"/>
              <a:ea typeface="Times New Roman"/>
              <a:cs typeface="Times New Roman"/>
              <a:sym typeface="Times New Roman"/>
            </a:endParaRPr>
          </a:p>
        </p:txBody>
      </p:sp>
      <p:sp>
        <p:nvSpPr>
          <p:cNvPr id="589" name="Google Shape;589;p33"/>
          <p:cNvSpPr/>
          <p:nvPr/>
        </p:nvSpPr>
        <p:spPr>
          <a:xfrm>
            <a:off x="1028700" y="6026066"/>
            <a:ext cx="12799643" cy="770349"/>
          </a:xfrm>
          <a:custGeom>
            <a:rect b="b" l="l" r="r" t="t"/>
            <a:pathLst>
              <a:path extrusionOk="0" h="770349" w="12799643">
                <a:moveTo>
                  <a:pt x="0" y="0"/>
                </a:moveTo>
                <a:lnTo>
                  <a:pt x="12799643" y="0"/>
                </a:lnTo>
                <a:lnTo>
                  <a:pt x="12799643" y="770349"/>
                </a:lnTo>
                <a:lnTo>
                  <a:pt x="0" y="770349"/>
                </a:lnTo>
                <a:lnTo>
                  <a:pt x="0" y="0"/>
                </a:lnTo>
                <a:close/>
              </a:path>
            </a:pathLst>
          </a:custGeom>
          <a:blipFill rotWithShape="1">
            <a:blip r:embed="rId6">
              <a:alphaModFix/>
            </a:blip>
            <a:stretch>
              <a:fillRect b="0" l="0" r="0" t="0"/>
            </a:stretch>
          </a:blipFill>
          <a:ln>
            <a:noFill/>
          </a:ln>
        </p:spPr>
      </p:sp>
      <p:sp>
        <p:nvSpPr>
          <p:cNvPr id="590" name="Google Shape;590;p33"/>
          <p:cNvSpPr txBox="1"/>
          <p:nvPr/>
        </p:nvSpPr>
        <p:spPr>
          <a:xfrm>
            <a:off x="2358329" y="904875"/>
            <a:ext cx="86718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tách tập dữ liệu</a:t>
            </a:r>
            <a:endParaRPr>
              <a:latin typeface="Times New Roman"/>
              <a:ea typeface="Times New Roman"/>
              <a:cs typeface="Times New Roman"/>
              <a:sym typeface="Times New Roman"/>
            </a:endParaRPr>
          </a:p>
        </p:txBody>
      </p:sp>
      <p:sp>
        <p:nvSpPr>
          <p:cNvPr id="591" name="Google Shape;591;p33"/>
          <p:cNvSpPr txBox="1"/>
          <p:nvPr/>
        </p:nvSpPr>
        <p:spPr>
          <a:xfrm>
            <a:off x="357716" y="408290"/>
            <a:ext cx="1545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6.1</a:t>
            </a:r>
            <a:endParaRPr>
              <a:latin typeface="Times New Roman"/>
              <a:ea typeface="Times New Roman"/>
              <a:cs typeface="Times New Roman"/>
              <a:sym typeface="Times New Roman"/>
            </a:endParaRPr>
          </a:p>
        </p:txBody>
      </p:sp>
      <p:sp>
        <p:nvSpPr>
          <p:cNvPr id="592" name="Google Shape;592;p33"/>
          <p:cNvSpPr txBox="1"/>
          <p:nvPr/>
        </p:nvSpPr>
        <p:spPr>
          <a:xfrm>
            <a:off x="357716" y="7487016"/>
            <a:ext cx="12799500" cy="1982400"/>
          </a:xfrm>
          <a:prstGeom prst="rect">
            <a:avLst/>
          </a:prstGeom>
          <a:noFill/>
          <a:ln>
            <a:noFill/>
          </a:ln>
        </p:spPr>
        <p:txBody>
          <a:bodyPr anchorCtr="0" anchor="t" bIns="0" lIns="0" spcFirstLastPara="1" rIns="0" wrap="square" tIns="0">
            <a:spAutoFit/>
          </a:bodyPr>
          <a:lstStyle/>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Chúng em đã chia tập dữ liệu thành 80% huấn luyện và 20% thử nghiệm. Tập huấn luyện sẽ dùng để huấn luyện mô hình, tập thử nghiệm sẽ dùng để kiểm tra và đánh giá mô hình.</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596" name="Shape 596"/>
        <p:cNvGrpSpPr/>
        <p:nvPr/>
      </p:nvGrpSpPr>
      <p:grpSpPr>
        <a:xfrm>
          <a:off x="0" y="0"/>
          <a:ext cx="0" cy="0"/>
          <a:chOff x="0" y="0"/>
          <a:chExt cx="0" cy="0"/>
        </a:xfrm>
      </p:grpSpPr>
      <p:sp>
        <p:nvSpPr>
          <p:cNvPr id="597" name="Google Shape;597;p34"/>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598" name="Google Shape;598;p34"/>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599" name="Google Shape;599;p3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00" name="Google Shape;600;p34"/>
          <p:cNvGrpSpPr/>
          <p:nvPr/>
        </p:nvGrpSpPr>
        <p:grpSpPr>
          <a:xfrm>
            <a:off x="1447781" y="-378434"/>
            <a:ext cx="910549" cy="910549"/>
            <a:chOff x="0" y="0"/>
            <a:chExt cx="812800" cy="812800"/>
          </a:xfrm>
        </p:grpSpPr>
        <p:sp>
          <p:nvSpPr>
            <p:cNvPr id="601" name="Google Shape;601;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3" name="Google Shape;603;p34"/>
          <p:cNvSpPr txBox="1"/>
          <p:nvPr/>
        </p:nvSpPr>
        <p:spPr>
          <a:xfrm>
            <a:off x="357716" y="2819993"/>
            <a:ext cx="11946300" cy="6364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Đối với mỗi kỹ thuật được đề cập trong phần trước, chúng em sẽ làm theo các bước sau để xây dựng mô hình:</a:t>
            </a:r>
            <a:endParaRPr>
              <a:latin typeface="Times New Roman"/>
              <a:ea typeface="Times New Roman"/>
              <a:cs typeface="Times New Roman"/>
              <a:sym typeface="Times New Roman"/>
            </a:endParaRPr>
          </a:p>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Chọn một thuật toán thực hiện kỹ thuật tương ứng</a:t>
            </a:r>
            <a:endParaRPr>
              <a:latin typeface="Times New Roman"/>
              <a:ea typeface="Times New Roman"/>
              <a:cs typeface="Times New Roman"/>
              <a:sym typeface="Times New Roman"/>
            </a:endParaRPr>
          </a:p>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Tìm kiếm tổ hợp tham số hiệu quả cho thuật toán đã chọn</a:t>
            </a:r>
            <a:endParaRPr>
              <a:latin typeface="Times New Roman"/>
              <a:ea typeface="Times New Roman"/>
              <a:cs typeface="Times New Roman"/>
              <a:sym typeface="Times New Roman"/>
            </a:endParaRPr>
          </a:p>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Tạo mô hình bằng cách sử dụng các tham số tìm thấy</a:t>
            </a:r>
            <a:endParaRPr>
              <a:latin typeface="Times New Roman"/>
              <a:ea typeface="Times New Roman"/>
              <a:cs typeface="Times New Roman"/>
              <a:sym typeface="Times New Roman"/>
            </a:endParaRPr>
          </a:p>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Huấn luyện (khớp) mô hình trên tập dữ liệu huấn luyện</a:t>
            </a:r>
            <a:endParaRPr>
              <a:latin typeface="Times New Roman"/>
              <a:ea typeface="Times New Roman"/>
              <a:cs typeface="Times New Roman"/>
              <a:sym typeface="Times New Roman"/>
            </a:endParaRPr>
          </a:p>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Kiểm tra mô hình trên tập dữ liệu thử nghiệm và nhận kết quả</a:t>
            </a:r>
            <a:endParaRPr>
              <a:latin typeface="Times New Roman"/>
              <a:ea typeface="Times New Roman"/>
              <a:cs typeface="Times New Roman"/>
              <a:sym typeface="Times New Roman"/>
            </a:endParaRPr>
          </a:p>
          <a:p>
            <a:pPr indent="0" lvl="0" marL="0" marR="0" rtl="0" algn="l">
              <a:lnSpc>
                <a:spcPct val="140011"/>
              </a:lnSpc>
              <a:spcBef>
                <a:spcPts val="0"/>
              </a:spcBef>
              <a:spcAft>
                <a:spcPts val="0"/>
              </a:spcAft>
              <a:buNone/>
            </a:pPr>
            <a:r>
              <a:t/>
            </a:r>
            <a:endParaRPr b="1" i="0" sz="3389" u="none" cap="none" strike="noStrike">
              <a:solidFill>
                <a:srgbClr val="363062"/>
              </a:solidFill>
              <a:latin typeface="Times New Roman"/>
              <a:ea typeface="Times New Roman"/>
              <a:cs typeface="Times New Roman"/>
              <a:sym typeface="Times New Roman"/>
            </a:endParaRPr>
          </a:p>
        </p:txBody>
      </p:sp>
      <p:sp>
        <p:nvSpPr>
          <p:cNvPr id="604" name="Google Shape;604;p34"/>
          <p:cNvSpPr/>
          <p:nvPr/>
        </p:nvSpPr>
        <p:spPr>
          <a:xfrm>
            <a:off x="12539365" y="2144057"/>
            <a:ext cx="5983889" cy="5998886"/>
          </a:xfrm>
          <a:custGeom>
            <a:rect b="b" l="l" r="r" t="t"/>
            <a:pathLst>
              <a:path extrusionOk="0" h="5998886" w="5983889">
                <a:moveTo>
                  <a:pt x="0" y="0"/>
                </a:moveTo>
                <a:lnTo>
                  <a:pt x="5983889" y="0"/>
                </a:lnTo>
                <a:lnTo>
                  <a:pt x="5983889" y="5998886"/>
                </a:lnTo>
                <a:lnTo>
                  <a:pt x="0" y="5998886"/>
                </a:lnTo>
                <a:lnTo>
                  <a:pt x="0" y="0"/>
                </a:lnTo>
                <a:close/>
              </a:path>
            </a:pathLst>
          </a:custGeom>
          <a:blipFill rotWithShape="1">
            <a:blip r:embed="rId6">
              <a:alphaModFix/>
            </a:blip>
            <a:stretch>
              <a:fillRect b="0" l="0" r="0" t="0"/>
            </a:stretch>
          </a:blipFill>
          <a:ln>
            <a:noFill/>
          </a:ln>
        </p:spPr>
      </p:sp>
      <p:sp>
        <p:nvSpPr>
          <p:cNvPr id="605" name="Google Shape;605;p34"/>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Phương pháp mô hình hóa</a:t>
            </a:r>
            <a:endParaRPr>
              <a:latin typeface="Times New Roman"/>
              <a:ea typeface="Times New Roman"/>
              <a:cs typeface="Times New Roman"/>
              <a:sym typeface="Times New Roman"/>
            </a:endParaRPr>
          </a:p>
        </p:txBody>
      </p:sp>
      <p:sp>
        <p:nvSpPr>
          <p:cNvPr id="606" name="Google Shape;606;p34"/>
          <p:cNvSpPr txBox="1"/>
          <p:nvPr/>
        </p:nvSpPr>
        <p:spPr>
          <a:xfrm>
            <a:off x="357716" y="408290"/>
            <a:ext cx="1545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6.2</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10" name="Shape 610"/>
        <p:cNvGrpSpPr/>
        <p:nvPr/>
      </p:nvGrpSpPr>
      <p:grpSpPr>
        <a:xfrm>
          <a:off x="0" y="0"/>
          <a:ext cx="0" cy="0"/>
          <a:chOff x="0" y="0"/>
          <a:chExt cx="0" cy="0"/>
        </a:xfrm>
      </p:grpSpPr>
      <p:sp>
        <p:nvSpPr>
          <p:cNvPr id="611" name="Google Shape;611;p35"/>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612" name="Google Shape;612;p35"/>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613" name="Google Shape;613;p3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14" name="Google Shape;614;p35"/>
          <p:cNvGrpSpPr/>
          <p:nvPr/>
        </p:nvGrpSpPr>
        <p:grpSpPr>
          <a:xfrm>
            <a:off x="1447781" y="-378434"/>
            <a:ext cx="910549" cy="910549"/>
            <a:chOff x="0" y="0"/>
            <a:chExt cx="812800" cy="812800"/>
          </a:xfrm>
        </p:grpSpPr>
        <p:sp>
          <p:nvSpPr>
            <p:cNvPr id="615" name="Google Shape;615;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35"/>
          <p:cNvSpPr txBox="1"/>
          <p:nvPr/>
        </p:nvSpPr>
        <p:spPr>
          <a:xfrm>
            <a:off x="384505" y="2619747"/>
            <a:ext cx="16513800" cy="2712900"/>
          </a:xfrm>
          <a:prstGeom prst="rect">
            <a:avLst/>
          </a:prstGeom>
          <a:noFill/>
          <a:ln>
            <a:noFill/>
          </a:ln>
        </p:spPr>
        <p:txBody>
          <a:bodyPr anchorCtr="0" anchor="t" bIns="0" lIns="0" spcFirstLastPara="1" rIns="0" wrap="square" tIns="0">
            <a:spAutoFit/>
          </a:bodyPr>
          <a:lstStyle/>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Đối với Logistic Regression (LRC), chúng em sẽ sử dụng triển khai do gói Scikit-Learn cung cấp.</a:t>
            </a:r>
            <a:endParaRPr>
              <a:latin typeface="Times New Roman"/>
              <a:ea typeface="Times New Roman"/>
              <a:cs typeface="Times New Roman"/>
              <a:sym typeface="Times New Roman"/>
            </a:endParaRPr>
          </a:p>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Mô hình Logistic Regression có cú pháp như sau:</a:t>
            </a:r>
            <a:endParaRPr>
              <a:latin typeface="Times New Roman"/>
              <a:ea typeface="Times New Roman"/>
              <a:cs typeface="Times New Roman"/>
              <a:sym typeface="Times New Roman"/>
            </a:endParaRPr>
          </a:p>
          <a:p>
            <a:pPr indent="0" lvl="0" marL="0" marR="0" rtl="0" algn="l">
              <a:lnSpc>
                <a:spcPct val="140011"/>
              </a:lnSpc>
              <a:spcBef>
                <a:spcPts val="0"/>
              </a:spcBef>
              <a:spcAft>
                <a:spcPts val="0"/>
              </a:spcAft>
              <a:buNone/>
            </a:pPr>
            <a:r>
              <a:t/>
            </a:r>
            <a:endParaRPr b="1" i="0" sz="3389" u="none" cap="none" strike="noStrike">
              <a:solidFill>
                <a:srgbClr val="363062"/>
              </a:solidFill>
              <a:latin typeface="Times New Roman"/>
              <a:ea typeface="Times New Roman"/>
              <a:cs typeface="Times New Roman"/>
              <a:sym typeface="Times New Roman"/>
            </a:endParaRPr>
          </a:p>
        </p:txBody>
      </p:sp>
      <p:sp>
        <p:nvSpPr>
          <p:cNvPr id="618" name="Google Shape;618;p35"/>
          <p:cNvSpPr/>
          <p:nvPr/>
        </p:nvSpPr>
        <p:spPr>
          <a:xfrm>
            <a:off x="1903055" y="5486406"/>
            <a:ext cx="13734780" cy="1036855"/>
          </a:xfrm>
          <a:custGeom>
            <a:rect b="b" l="l" r="r" t="t"/>
            <a:pathLst>
              <a:path extrusionOk="0" h="1036855" w="13734780">
                <a:moveTo>
                  <a:pt x="0" y="0"/>
                </a:moveTo>
                <a:lnTo>
                  <a:pt x="13734780" y="0"/>
                </a:lnTo>
                <a:lnTo>
                  <a:pt x="13734780" y="1036855"/>
                </a:lnTo>
                <a:lnTo>
                  <a:pt x="0" y="1036855"/>
                </a:lnTo>
                <a:lnTo>
                  <a:pt x="0" y="0"/>
                </a:lnTo>
                <a:close/>
              </a:path>
            </a:pathLst>
          </a:custGeom>
          <a:blipFill rotWithShape="1">
            <a:blip r:embed="rId6">
              <a:alphaModFix/>
            </a:blip>
            <a:stretch>
              <a:fillRect b="0" l="0" r="0" t="0"/>
            </a:stretch>
          </a:blipFill>
          <a:ln>
            <a:noFill/>
          </a:ln>
        </p:spPr>
      </p:sp>
      <p:sp>
        <p:nvSpPr>
          <p:cNvPr id="619" name="Google Shape;619;p35"/>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Logistic Regression</a:t>
            </a:r>
            <a:endParaRPr>
              <a:latin typeface="Times New Roman"/>
              <a:ea typeface="Times New Roman"/>
              <a:cs typeface="Times New Roman"/>
              <a:sym typeface="Times New Roman"/>
            </a:endParaRPr>
          </a:p>
        </p:txBody>
      </p:sp>
      <p:sp>
        <p:nvSpPr>
          <p:cNvPr id="620" name="Google Shape;620;p35"/>
          <p:cNvSpPr txBox="1"/>
          <p:nvPr/>
        </p:nvSpPr>
        <p:spPr>
          <a:xfrm>
            <a:off x="28393" y="390625"/>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6.3.1</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24" name="Shape 624"/>
        <p:cNvGrpSpPr/>
        <p:nvPr/>
      </p:nvGrpSpPr>
      <p:grpSpPr>
        <a:xfrm>
          <a:off x="0" y="0"/>
          <a:ext cx="0" cy="0"/>
          <a:chOff x="0" y="0"/>
          <a:chExt cx="0" cy="0"/>
        </a:xfrm>
      </p:grpSpPr>
      <p:sp>
        <p:nvSpPr>
          <p:cNvPr id="625" name="Google Shape;625;p36"/>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626" name="Google Shape;626;p36"/>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627" name="Google Shape;627;p3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28" name="Google Shape;628;p36"/>
          <p:cNvGrpSpPr/>
          <p:nvPr/>
        </p:nvGrpSpPr>
        <p:grpSpPr>
          <a:xfrm>
            <a:off x="1447781" y="-378434"/>
            <a:ext cx="910549" cy="910549"/>
            <a:chOff x="0" y="0"/>
            <a:chExt cx="812800" cy="812800"/>
          </a:xfrm>
        </p:grpSpPr>
        <p:sp>
          <p:nvSpPr>
            <p:cNvPr id="629" name="Google Shape;629;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36"/>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Logistic Regression</a:t>
            </a:r>
            <a:endParaRPr>
              <a:latin typeface="Times New Roman"/>
              <a:ea typeface="Times New Roman"/>
              <a:cs typeface="Times New Roman"/>
              <a:sym typeface="Times New Roman"/>
            </a:endParaRPr>
          </a:p>
        </p:txBody>
      </p:sp>
      <p:sp>
        <p:nvSpPr>
          <p:cNvPr id="632" name="Google Shape;632;p36"/>
          <p:cNvSpPr txBox="1"/>
          <p:nvPr/>
        </p:nvSpPr>
        <p:spPr>
          <a:xfrm>
            <a:off x="28393" y="390625"/>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6.3.1</a:t>
            </a:r>
            <a:endParaRPr>
              <a:latin typeface="Times New Roman"/>
              <a:ea typeface="Times New Roman"/>
              <a:cs typeface="Times New Roman"/>
              <a:sym typeface="Times New Roman"/>
            </a:endParaRPr>
          </a:p>
        </p:txBody>
      </p:sp>
      <p:sp>
        <p:nvSpPr>
          <p:cNvPr id="633" name="Google Shape;633;p36"/>
          <p:cNvSpPr txBox="1"/>
          <p:nvPr/>
        </p:nvSpPr>
        <p:spPr>
          <a:xfrm>
            <a:off x="0" y="2350729"/>
            <a:ext cx="16513800" cy="1251900"/>
          </a:xfrm>
          <a:prstGeom prst="rect">
            <a:avLst/>
          </a:prstGeom>
          <a:noFill/>
          <a:ln>
            <a:noFill/>
          </a:ln>
        </p:spPr>
        <p:txBody>
          <a:bodyPr anchorCtr="0" anchor="t" bIns="0" lIns="0" spcFirstLastPara="1" rIns="0" wrap="square" tIns="0">
            <a:spAutoFit/>
          </a:bodyPr>
          <a:lstStyle/>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Đánh giá hiệu suất của mô hình bằng cách lấy điểm chính xác:</a:t>
            </a:r>
            <a:endParaRPr>
              <a:latin typeface="Times New Roman"/>
              <a:ea typeface="Times New Roman"/>
              <a:cs typeface="Times New Roman"/>
              <a:sym typeface="Times New Roman"/>
            </a:endParaRPr>
          </a:p>
          <a:p>
            <a:pPr indent="0" lvl="0" marL="0" marR="0" rtl="0" algn="l">
              <a:lnSpc>
                <a:spcPct val="140011"/>
              </a:lnSpc>
              <a:spcBef>
                <a:spcPts val="0"/>
              </a:spcBef>
              <a:spcAft>
                <a:spcPts val="0"/>
              </a:spcAft>
              <a:buNone/>
            </a:pPr>
            <a:r>
              <a:t/>
            </a:r>
            <a:endParaRPr b="1" i="0" sz="3389" u="none" cap="none" strike="noStrike">
              <a:solidFill>
                <a:srgbClr val="363062"/>
              </a:solidFill>
              <a:latin typeface="Times New Roman"/>
              <a:ea typeface="Times New Roman"/>
              <a:cs typeface="Times New Roman"/>
              <a:sym typeface="Times New Roman"/>
            </a:endParaRPr>
          </a:p>
        </p:txBody>
      </p:sp>
      <p:pic>
        <p:nvPicPr>
          <p:cNvPr id="634" name="Google Shape;634;p36"/>
          <p:cNvPicPr preferRelativeResize="0"/>
          <p:nvPr/>
        </p:nvPicPr>
        <p:blipFill>
          <a:blip r:embed="rId6">
            <a:alphaModFix/>
          </a:blip>
          <a:stretch>
            <a:fillRect/>
          </a:stretch>
        </p:blipFill>
        <p:spPr>
          <a:xfrm>
            <a:off x="830313" y="3602620"/>
            <a:ext cx="16627374" cy="5883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38" name="Shape 638"/>
        <p:cNvGrpSpPr/>
        <p:nvPr/>
      </p:nvGrpSpPr>
      <p:grpSpPr>
        <a:xfrm>
          <a:off x="0" y="0"/>
          <a:ext cx="0" cy="0"/>
          <a:chOff x="0" y="0"/>
          <a:chExt cx="0" cy="0"/>
        </a:xfrm>
      </p:grpSpPr>
      <p:sp>
        <p:nvSpPr>
          <p:cNvPr id="639" name="Google Shape;639;p37"/>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640" name="Google Shape;640;p37"/>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641" name="Google Shape;641;p37"/>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42" name="Google Shape;642;p37"/>
          <p:cNvGrpSpPr/>
          <p:nvPr/>
        </p:nvGrpSpPr>
        <p:grpSpPr>
          <a:xfrm>
            <a:off x="1447781" y="-378434"/>
            <a:ext cx="910549" cy="910549"/>
            <a:chOff x="0" y="0"/>
            <a:chExt cx="812800" cy="812800"/>
          </a:xfrm>
        </p:grpSpPr>
        <p:sp>
          <p:nvSpPr>
            <p:cNvPr id="643" name="Google Shape;64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5" name="Google Shape;645;p37"/>
          <p:cNvSpPr/>
          <p:nvPr/>
        </p:nvSpPr>
        <p:spPr>
          <a:xfrm>
            <a:off x="4149294" y="2407879"/>
            <a:ext cx="8406488" cy="6354199"/>
          </a:xfrm>
          <a:custGeom>
            <a:rect b="b" l="l" r="r" t="t"/>
            <a:pathLst>
              <a:path extrusionOk="0" h="6354199" w="8406488">
                <a:moveTo>
                  <a:pt x="0" y="0"/>
                </a:moveTo>
                <a:lnTo>
                  <a:pt x="8406488" y="0"/>
                </a:lnTo>
                <a:lnTo>
                  <a:pt x="8406488" y="6354199"/>
                </a:lnTo>
                <a:lnTo>
                  <a:pt x="0" y="6354199"/>
                </a:lnTo>
                <a:lnTo>
                  <a:pt x="0" y="0"/>
                </a:lnTo>
                <a:close/>
              </a:path>
            </a:pathLst>
          </a:custGeom>
          <a:blipFill rotWithShape="1">
            <a:blip r:embed="rId6">
              <a:alphaModFix/>
            </a:blip>
            <a:stretch>
              <a:fillRect b="0" l="0" r="0" t="0"/>
            </a:stretch>
          </a:blipFill>
          <a:ln>
            <a:noFill/>
          </a:ln>
        </p:spPr>
      </p:sp>
      <p:sp>
        <p:nvSpPr>
          <p:cNvPr id="646" name="Google Shape;646;p37"/>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Logistic Regression</a:t>
            </a:r>
            <a:endParaRPr>
              <a:latin typeface="Times New Roman"/>
              <a:ea typeface="Times New Roman"/>
              <a:cs typeface="Times New Roman"/>
              <a:sym typeface="Times New Roman"/>
            </a:endParaRPr>
          </a:p>
        </p:txBody>
      </p:sp>
      <p:sp>
        <p:nvSpPr>
          <p:cNvPr id="647" name="Google Shape;647;p37"/>
          <p:cNvSpPr txBox="1"/>
          <p:nvPr/>
        </p:nvSpPr>
        <p:spPr>
          <a:xfrm>
            <a:off x="28393" y="390625"/>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6.3.1</a:t>
            </a:r>
            <a:endParaRPr>
              <a:latin typeface="Times New Roman"/>
              <a:ea typeface="Times New Roman"/>
              <a:cs typeface="Times New Roman"/>
              <a:sym typeface="Times New Roman"/>
            </a:endParaRPr>
          </a:p>
        </p:txBody>
      </p:sp>
      <p:sp>
        <p:nvSpPr>
          <p:cNvPr id="648" name="Google Shape;648;p37"/>
          <p:cNvSpPr txBox="1"/>
          <p:nvPr/>
        </p:nvSpPr>
        <p:spPr>
          <a:xfrm>
            <a:off x="4414266" y="8933528"/>
            <a:ext cx="8141400" cy="12750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Logistic Regression</a:t>
            </a:r>
            <a:endParaRPr>
              <a:latin typeface="Times New Roman"/>
              <a:ea typeface="Times New Roman"/>
              <a:cs typeface="Times New Roman"/>
              <a:sym typeface="Times New Roman"/>
            </a:endParaRPr>
          </a:p>
          <a:p>
            <a:pPr indent="0" lvl="0" marL="0" marR="0" rtl="0" algn="l">
              <a:lnSpc>
                <a:spcPct val="139976"/>
              </a:lnSpc>
              <a:spcBef>
                <a:spcPts val="0"/>
              </a:spcBef>
              <a:spcAft>
                <a:spcPts val="0"/>
              </a:spcAft>
              <a:buNone/>
            </a:pPr>
            <a:r>
              <a:t/>
            </a:r>
            <a:endParaRPr b="1" i="0" sz="3452" u="none" cap="none" strike="noStrike">
              <a:solidFill>
                <a:srgbClr val="363062"/>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52" name="Shape 652"/>
        <p:cNvGrpSpPr/>
        <p:nvPr/>
      </p:nvGrpSpPr>
      <p:grpSpPr>
        <a:xfrm>
          <a:off x="0" y="0"/>
          <a:ext cx="0" cy="0"/>
          <a:chOff x="0" y="0"/>
          <a:chExt cx="0" cy="0"/>
        </a:xfrm>
      </p:grpSpPr>
      <p:sp>
        <p:nvSpPr>
          <p:cNvPr id="653" name="Google Shape;653;p38"/>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654" name="Google Shape;654;p38"/>
          <p:cNvSpPr/>
          <p:nvPr/>
        </p:nvSpPr>
        <p:spPr>
          <a:xfrm>
            <a:off x="11274743" y="1243285"/>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655" name="Google Shape;655;p38"/>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56" name="Google Shape;656;p38"/>
          <p:cNvGrpSpPr/>
          <p:nvPr/>
        </p:nvGrpSpPr>
        <p:grpSpPr>
          <a:xfrm>
            <a:off x="1447781" y="-378434"/>
            <a:ext cx="910549" cy="910549"/>
            <a:chOff x="0" y="0"/>
            <a:chExt cx="812800" cy="812800"/>
          </a:xfrm>
        </p:grpSpPr>
        <p:sp>
          <p:nvSpPr>
            <p:cNvPr id="657" name="Google Shape;657;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9" name="Google Shape;659;p38"/>
          <p:cNvSpPr/>
          <p:nvPr/>
        </p:nvSpPr>
        <p:spPr>
          <a:xfrm>
            <a:off x="3944890" y="3230649"/>
            <a:ext cx="9828731" cy="910068"/>
          </a:xfrm>
          <a:custGeom>
            <a:rect b="b" l="l" r="r" t="t"/>
            <a:pathLst>
              <a:path extrusionOk="0" h="910068" w="9828731">
                <a:moveTo>
                  <a:pt x="0" y="0"/>
                </a:moveTo>
                <a:lnTo>
                  <a:pt x="9828731" y="0"/>
                </a:lnTo>
                <a:lnTo>
                  <a:pt x="9828731" y="910068"/>
                </a:lnTo>
                <a:lnTo>
                  <a:pt x="0" y="910068"/>
                </a:lnTo>
                <a:lnTo>
                  <a:pt x="0" y="0"/>
                </a:lnTo>
                <a:close/>
              </a:path>
            </a:pathLst>
          </a:custGeom>
          <a:blipFill rotWithShape="1">
            <a:blip r:embed="rId6">
              <a:alphaModFix/>
            </a:blip>
            <a:stretch>
              <a:fillRect b="0" l="0" r="0" t="0"/>
            </a:stretch>
          </a:blipFill>
          <a:ln>
            <a:noFill/>
          </a:ln>
        </p:spPr>
      </p:sp>
      <p:sp>
        <p:nvSpPr>
          <p:cNvPr id="660" name="Google Shape;660;p38"/>
          <p:cNvSpPr txBox="1"/>
          <p:nvPr/>
        </p:nvSpPr>
        <p:spPr>
          <a:xfrm>
            <a:off x="602291" y="2383291"/>
            <a:ext cx="16513800" cy="521700"/>
          </a:xfrm>
          <a:prstGeom prst="rect">
            <a:avLst/>
          </a:prstGeom>
          <a:noFill/>
          <a:ln>
            <a:noFill/>
          </a:ln>
        </p:spPr>
        <p:txBody>
          <a:bodyPr anchorCtr="0" anchor="t" bIns="0" lIns="0" spcFirstLastPara="1" rIns="0" wrap="square" tIns="0">
            <a:spAutoFit/>
          </a:bodyPr>
          <a:lstStyle/>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Tương tự, mô hình Support Vector Machine có cú pháp như sau:</a:t>
            </a:r>
            <a:endParaRPr>
              <a:latin typeface="Times New Roman"/>
              <a:ea typeface="Times New Roman"/>
              <a:cs typeface="Times New Roman"/>
              <a:sym typeface="Times New Roman"/>
            </a:endParaRPr>
          </a:p>
        </p:txBody>
      </p:sp>
      <p:sp>
        <p:nvSpPr>
          <p:cNvPr id="661" name="Google Shape;661;p38"/>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Support Vector Machine</a:t>
            </a:r>
            <a:endParaRPr>
              <a:latin typeface="Times New Roman"/>
              <a:ea typeface="Times New Roman"/>
              <a:cs typeface="Times New Roman"/>
              <a:sym typeface="Times New Roman"/>
            </a:endParaRPr>
          </a:p>
        </p:txBody>
      </p:sp>
      <p:sp>
        <p:nvSpPr>
          <p:cNvPr id="662" name="Google Shape;662;p38"/>
          <p:cNvSpPr txBox="1"/>
          <p:nvPr/>
        </p:nvSpPr>
        <p:spPr>
          <a:xfrm>
            <a:off x="602291" y="4407407"/>
            <a:ext cx="11946300" cy="521700"/>
          </a:xfrm>
          <a:prstGeom prst="rect">
            <a:avLst/>
          </a:prstGeom>
          <a:noFill/>
          <a:ln>
            <a:noFill/>
          </a:ln>
        </p:spPr>
        <p:txBody>
          <a:bodyPr anchorCtr="0" anchor="t" bIns="0" lIns="0" spcFirstLastPara="1" rIns="0" wrap="square" tIns="0">
            <a:spAutoFit/>
          </a:bodyPr>
          <a:lstStyle/>
          <a:p>
            <a:pPr indent="-365886" lvl="1" marL="731775" marR="0" rtl="0" algn="l">
              <a:lnSpc>
                <a:spcPct val="140011"/>
              </a:lnSpc>
              <a:spcBef>
                <a:spcPts val="0"/>
              </a:spcBef>
              <a:spcAft>
                <a:spcPts val="0"/>
              </a:spcAft>
              <a:buClr>
                <a:srgbClr val="363062"/>
              </a:buClr>
              <a:buSzPts val="3389"/>
              <a:buFont typeface="Times New Roman"/>
              <a:buChar char="•"/>
            </a:pPr>
            <a:r>
              <a:rPr b="1" i="0" lang="en-US" sz="3389" u="none" cap="none" strike="noStrike">
                <a:solidFill>
                  <a:srgbClr val="363062"/>
                </a:solidFill>
                <a:latin typeface="Times New Roman"/>
                <a:ea typeface="Times New Roman"/>
                <a:cs typeface="Times New Roman"/>
                <a:sym typeface="Times New Roman"/>
              </a:rPr>
              <a:t>Đánh giá hiệu suất mô hình Support Vector Machine:</a:t>
            </a:r>
            <a:endParaRPr>
              <a:latin typeface="Times New Roman"/>
              <a:ea typeface="Times New Roman"/>
              <a:cs typeface="Times New Roman"/>
              <a:sym typeface="Times New Roman"/>
            </a:endParaRPr>
          </a:p>
        </p:txBody>
      </p:sp>
      <p:sp>
        <p:nvSpPr>
          <p:cNvPr id="663" name="Google Shape;663;p38"/>
          <p:cNvSpPr txBox="1"/>
          <p:nvPr/>
        </p:nvSpPr>
        <p:spPr>
          <a:xfrm>
            <a:off x="28393" y="390625"/>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6.3.2</a:t>
            </a:r>
            <a:endParaRPr>
              <a:latin typeface="Times New Roman"/>
              <a:ea typeface="Times New Roman"/>
              <a:cs typeface="Times New Roman"/>
              <a:sym typeface="Times New Roman"/>
            </a:endParaRPr>
          </a:p>
        </p:txBody>
      </p:sp>
      <p:pic>
        <p:nvPicPr>
          <p:cNvPr id="664" name="Google Shape;664;p38"/>
          <p:cNvPicPr preferRelativeResize="0"/>
          <p:nvPr/>
        </p:nvPicPr>
        <p:blipFill>
          <a:blip r:embed="rId7">
            <a:alphaModFix/>
          </a:blip>
          <a:stretch>
            <a:fillRect/>
          </a:stretch>
        </p:blipFill>
        <p:spPr>
          <a:xfrm>
            <a:off x="2140975" y="5195769"/>
            <a:ext cx="13436450" cy="4905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68" name="Shape 668"/>
        <p:cNvGrpSpPr/>
        <p:nvPr/>
      </p:nvGrpSpPr>
      <p:grpSpPr>
        <a:xfrm>
          <a:off x="0" y="0"/>
          <a:ext cx="0" cy="0"/>
          <a:chOff x="0" y="0"/>
          <a:chExt cx="0" cy="0"/>
        </a:xfrm>
      </p:grpSpPr>
      <p:sp>
        <p:nvSpPr>
          <p:cNvPr id="669" name="Google Shape;669;p39"/>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670" name="Google Shape;670;p39"/>
          <p:cNvSpPr/>
          <p:nvPr/>
        </p:nvSpPr>
        <p:spPr>
          <a:xfrm>
            <a:off x="11274743" y="1243285"/>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671" name="Google Shape;671;p39"/>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72" name="Google Shape;672;p39"/>
          <p:cNvGrpSpPr/>
          <p:nvPr/>
        </p:nvGrpSpPr>
        <p:grpSpPr>
          <a:xfrm>
            <a:off x="1447781" y="-378434"/>
            <a:ext cx="910549" cy="910549"/>
            <a:chOff x="0" y="0"/>
            <a:chExt cx="812800" cy="812800"/>
          </a:xfrm>
        </p:grpSpPr>
        <p:sp>
          <p:nvSpPr>
            <p:cNvPr id="673" name="Google Shape;673;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5" name="Google Shape;675;p39"/>
          <p:cNvSpPr/>
          <p:nvPr/>
        </p:nvSpPr>
        <p:spPr>
          <a:xfrm>
            <a:off x="3369041" y="2181597"/>
            <a:ext cx="9544949" cy="7140040"/>
          </a:xfrm>
          <a:custGeom>
            <a:rect b="b" l="l" r="r" t="t"/>
            <a:pathLst>
              <a:path extrusionOk="0" h="7140040" w="9544949">
                <a:moveTo>
                  <a:pt x="0" y="0"/>
                </a:moveTo>
                <a:lnTo>
                  <a:pt x="9544949" y="0"/>
                </a:lnTo>
                <a:lnTo>
                  <a:pt x="9544949" y="7140041"/>
                </a:lnTo>
                <a:lnTo>
                  <a:pt x="0" y="7140041"/>
                </a:lnTo>
                <a:lnTo>
                  <a:pt x="0" y="0"/>
                </a:lnTo>
                <a:close/>
              </a:path>
            </a:pathLst>
          </a:custGeom>
          <a:blipFill rotWithShape="1">
            <a:blip r:embed="rId6">
              <a:alphaModFix/>
            </a:blip>
            <a:stretch>
              <a:fillRect b="0" l="0" r="0" t="0"/>
            </a:stretch>
          </a:blipFill>
          <a:ln>
            <a:noFill/>
          </a:ln>
        </p:spPr>
      </p:sp>
      <p:sp>
        <p:nvSpPr>
          <p:cNvPr id="676" name="Google Shape;676;p39"/>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Support Vector Machine</a:t>
            </a:r>
            <a:endParaRPr>
              <a:latin typeface="Times New Roman"/>
              <a:ea typeface="Times New Roman"/>
              <a:cs typeface="Times New Roman"/>
              <a:sym typeface="Times New Roman"/>
            </a:endParaRPr>
          </a:p>
        </p:txBody>
      </p:sp>
      <p:sp>
        <p:nvSpPr>
          <p:cNvPr id="677" name="Google Shape;677;p39"/>
          <p:cNvSpPr txBox="1"/>
          <p:nvPr/>
        </p:nvSpPr>
        <p:spPr>
          <a:xfrm>
            <a:off x="28393" y="390625"/>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6.3.2</a:t>
            </a:r>
            <a:endParaRPr>
              <a:latin typeface="Times New Roman"/>
              <a:ea typeface="Times New Roman"/>
              <a:cs typeface="Times New Roman"/>
              <a:sym typeface="Times New Roman"/>
            </a:endParaRPr>
          </a:p>
        </p:txBody>
      </p:sp>
      <p:sp>
        <p:nvSpPr>
          <p:cNvPr id="678" name="Google Shape;678;p39"/>
          <p:cNvSpPr txBox="1"/>
          <p:nvPr/>
        </p:nvSpPr>
        <p:spPr>
          <a:xfrm>
            <a:off x="3861872" y="9406894"/>
            <a:ext cx="8985300" cy="12750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Support Vector Machine</a:t>
            </a:r>
            <a:endParaRPr>
              <a:latin typeface="Times New Roman"/>
              <a:ea typeface="Times New Roman"/>
              <a:cs typeface="Times New Roman"/>
              <a:sym typeface="Times New Roman"/>
            </a:endParaRPr>
          </a:p>
          <a:p>
            <a:pPr indent="0" lvl="0" marL="0" marR="0" rtl="0" algn="l">
              <a:lnSpc>
                <a:spcPct val="139976"/>
              </a:lnSpc>
              <a:spcBef>
                <a:spcPts val="0"/>
              </a:spcBef>
              <a:spcAft>
                <a:spcPts val="0"/>
              </a:spcAft>
              <a:buNone/>
            </a:pPr>
            <a:r>
              <a:t/>
            </a:r>
            <a:endParaRPr b="1" i="0" sz="3452" u="none" cap="none" strike="noStrike">
              <a:solidFill>
                <a:srgbClr val="36306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26" name="Shape 126"/>
        <p:cNvGrpSpPr/>
        <p:nvPr/>
      </p:nvGrpSpPr>
      <p:grpSpPr>
        <a:xfrm>
          <a:off x="0" y="0"/>
          <a:ext cx="0" cy="0"/>
          <a:chOff x="0" y="0"/>
          <a:chExt cx="0" cy="0"/>
        </a:xfrm>
      </p:grpSpPr>
      <p:sp>
        <p:nvSpPr>
          <p:cNvPr id="127" name="Google Shape;127;p4"/>
          <p:cNvSpPr/>
          <p:nvPr/>
        </p:nvSpPr>
        <p:spPr>
          <a:xfrm>
            <a:off x="13157359" y="578364"/>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28" name="Google Shape;128;p4"/>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129" name="Google Shape;129;p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30" name="Google Shape;130;p4"/>
          <p:cNvGrpSpPr/>
          <p:nvPr/>
        </p:nvGrpSpPr>
        <p:grpSpPr>
          <a:xfrm>
            <a:off x="1447781" y="-378434"/>
            <a:ext cx="910549" cy="910549"/>
            <a:chOff x="0" y="0"/>
            <a:chExt cx="812800" cy="812800"/>
          </a:xfrm>
        </p:grpSpPr>
        <p:sp>
          <p:nvSpPr>
            <p:cNvPr id="131" name="Google Shape;13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3" name="Google Shape;133;p4"/>
          <p:cNvSpPr/>
          <p:nvPr/>
        </p:nvSpPr>
        <p:spPr>
          <a:xfrm>
            <a:off x="8923702" y="3077311"/>
            <a:ext cx="9402855" cy="5289106"/>
          </a:xfrm>
          <a:custGeom>
            <a:rect b="b" l="l" r="r" t="t"/>
            <a:pathLst>
              <a:path extrusionOk="0" h="5289106" w="9402855">
                <a:moveTo>
                  <a:pt x="0" y="0"/>
                </a:moveTo>
                <a:lnTo>
                  <a:pt x="9402854" y="0"/>
                </a:lnTo>
                <a:lnTo>
                  <a:pt x="9402854" y="5289106"/>
                </a:lnTo>
                <a:lnTo>
                  <a:pt x="0" y="5289106"/>
                </a:lnTo>
                <a:lnTo>
                  <a:pt x="0" y="0"/>
                </a:lnTo>
                <a:close/>
              </a:path>
            </a:pathLst>
          </a:custGeom>
          <a:blipFill rotWithShape="1">
            <a:blip r:embed="rId6">
              <a:alphaModFix/>
            </a:blip>
            <a:stretch>
              <a:fillRect b="0" l="0" r="0" t="0"/>
            </a:stretch>
          </a:blipFill>
          <a:ln>
            <a:noFill/>
          </a:ln>
        </p:spPr>
      </p:sp>
      <p:sp>
        <p:nvSpPr>
          <p:cNvPr id="134" name="Google Shape;134;p4"/>
          <p:cNvSpPr txBox="1"/>
          <p:nvPr/>
        </p:nvSpPr>
        <p:spPr>
          <a:xfrm>
            <a:off x="2358329" y="904875"/>
            <a:ext cx="8187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Mục đích nghiên cứu</a:t>
            </a:r>
            <a:endParaRPr>
              <a:latin typeface="Times New Roman"/>
              <a:ea typeface="Times New Roman"/>
              <a:cs typeface="Times New Roman"/>
              <a:sym typeface="Times New Roman"/>
            </a:endParaRPr>
          </a:p>
        </p:txBody>
      </p:sp>
      <p:sp>
        <p:nvSpPr>
          <p:cNvPr id="135" name="Google Shape;135;p4"/>
          <p:cNvSpPr txBox="1"/>
          <p:nvPr/>
        </p:nvSpPr>
        <p:spPr>
          <a:xfrm>
            <a:off x="302876" y="3598525"/>
            <a:ext cx="7988100" cy="41736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Tin nhắn SMS spam là một vấn đề phổ biến hiện nay, gây phiền toái, lừa đảo và ảnh hưởng đến trải nghiệm người dùng. Việc phát hiện và ngăn chặn spam là cần thiết để bảo vệ người dùng, cải thiện trải nghiệm và tối ưu hóa tài nguyên mạng.</a:t>
            </a:r>
            <a:endParaRPr>
              <a:latin typeface="Times New Roman"/>
              <a:ea typeface="Times New Roman"/>
              <a:cs typeface="Times New Roman"/>
              <a:sym typeface="Times New Roman"/>
            </a:endParaRPr>
          </a:p>
        </p:txBody>
      </p:sp>
      <p:sp>
        <p:nvSpPr>
          <p:cNvPr id="136" name="Google Shape;136;p4"/>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82" name="Shape 682"/>
        <p:cNvGrpSpPr/>
        <p:nvPr/>
      </p:nvGrpSpPr>
      <p:grpSpPr>
        <a:xfrm>
          <a:off x="0" y="0"/>
          <a:ext cx="0" cy="0"/>
          <a:chOff x="0" y="0"/>
          <a:chExt cx="0" cy="0"/>
        </a:xfrm>
      </p:grpSpPr>
      <p:sp>
        <p:nvSpPr>
          <p:cNvPr id="683" name="Google Shape;683;p40"/>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684" name="Google Shape;684;p40"/>
          <p:cNvSpPr/>
          <p:nvPr/>
        </p:nvSpPr>
        <p:spPr>
          <a:xfrm>
            <a:off x="11274743" y="1243285"/>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685" name="Google Shape;685;p40"/>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686" name="Google Shape;686;p40"/>
          <p:cNvGrpSpPr/>
          <p:nvPr/>
        </p:nvGrpSpPr>
        <p:grpSpPr>
          <a:xfrm>
            <a:off x="1447781" y="-378434"/>
            <a:ext cx="910549" cy="910549"/>
            <a:chOff x="0" y="0"/>
            <a:chExt cx="812800" cy="812800"/>
          </a:xfrm>
        </p:grpSpPr>
        <p:sp>
          <p:nvSpPr>
            <p:cNvPr id="687" name="Google Shape;687;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9" name="Google Shape;689;p40"/>
          <p:cNvSpPr/>
          <p:nvPr/>
        </p:nvSpPr>
        <p:spPr>
          <a:xfrm>
            <a:off x="5099920" y="3206990"/>
            <a:ext cx="6811795" cy="1019452"/>
          </a:xfrm>
          <a:custGeom>
            <a:rect b="b" l="l" r="r" t="t"/>
            <a:pathLst>
              <a:path extrusionOk="0" h="1019452" w="6811795">
                <a:moveTo>
                  <a:pt x="0" y="0"/>
                </a:moveTo>
                <a:lnTo>
                  <a:pt x="6811794" y="0"/>
                </a:lnTo>
                <a:lnTo>
                  <a:pt x="6811794" y="1019452"/>
                </a:lnTo>
                <a:lnTo>
                  <a:pt x="0" y="1019452"/>
                </a:lnTo>
                <a:lnTo>
                  <a:pt x="0" y="0"/>
                </a:lnTo>
                <a:close/>
              </a:path>
            </a:pathLst>
          </a:custGeom>
          <a:blipFill rotWithShape="1">
            <a:blip r:embed="rId6">
              <a:alphaModFix/>
            </a:blip>
            <a:stretch>
              <a:fillRect b="0" l="0" r="0" t="0"/>
            </a:stretch>
          </a:blipFill>
          <a:ln>
            <a:noFill/>
          </a:ln>
        </p:spPr>
      </p:sp>
      <p:sp>
        <p:nvSpPr>
          <p:cNvPr id="690" name="Google Shape;690;p40"/>
          <p:cNvSpPr txBox="1"/>
          <p:nvPr/>
        </p:nvSpPr>
        <p:spPr>
          <a:xfrm>
            <a:off x="602291" y="2383291"/>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K-Nearest Neighbors có cú pháp như sau:</a:t>
            </a:r>
            <a:endParaRPr>
              <a:latin typeface="Times New Roman"/>
              <a:ea typeface="Times New Roman"/>
              <a:cs typeface="Times New Roman"/>
              <a:sym typeface="Times New Roman"/>
            </a:endParaRPr>
          </a:p>
        </p:txBody>
      </p:sp>
      <p:sp>
        <p:nvSpPr>
          <p:cNvPr id="691" name="Google Shape;691;p40"/>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K-Nearest Neighbors</a:t>
            </a:r>
            <a:endParaRPr>
              <a:latin typeface="Times New Roman"/>
              <a:ea typeface="Times New Roman"/>
              <a:cs typeface="Times New Roman"/>
              <a:sym typeface="Times New Roman"/>
            </a:endParaRPr>
          </a:p>
        </p:txBody>
      </p:sp>
      <p:sp>
        <p:nvSpPr>
          <p:cNvPr id="692" name="Google Shape;692;p40"/>
          <p:cNvSpPr txBox="1"/>
          <p:nvPr/>
        </p:nvSpPr>
        <p:spPr>
          <a:xfrm>
            <a:off x="0" y="408290"/>
            <a:ext cx="1813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6.3.3</a:t>
            </a:r>
            <a:endParaRPr>
              <a:latin typeface="Times New Roman"/>
              <a:ea typeface="Times New Roman"/>
              <a:cs typeface="Times New Roman"/>
              <a:sym typeface="Times New Roman"/>
            </a:endParaRPr>
          </a:p>
        </p:txBody>
      </p:sp>
      <p:sp>
        <p:nvSpPr>
          <p:cNvPr id="693" name="Google Shape;693;p40"/>
          <p:cNvSpPr txBox="1"/>
          <p:nvPr/>
        </p:nvSpPr>
        <p:spPr>
          <a:xfrm>
            <a:off x="602291" y="442646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K-Nearest Neighbors:</a:t>
            </a:r>
            <a:endParaRPr>
              <a:latin typeface="Times New Roman"/>
              <a:ea typeface="Times New Roman"/>
              <a:cs typeface="Times New Roman"/>
              <a:sym typeface="Times New Roman"/>
            </a:endParaRPr>
          </a:p>
        </p:txBody>
      </p:sp>
      <p:pic>
        <p:nvPicPr>
          <p:cNvPr id="694" name="Google Shape;694;p40"/>
          <p:cNvPicPr preferRelativeResize="0"/>
          <p:nvPr/>
        </p:nvPicPr>
        <p:blipFill>
          <a:blip r:embed="rId7">
            <a:alphaModFix/>
          </a:blip>
          <a:stretch>
            <a:fillRect/>
          </a:stretch>
        </p:blipFill>
        <p:spPr>
          <a:xfrm>
            <a:off x="1885700" y="5148207"/>
            <a:ext cx="13240225" cy="48050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698" name="Shape 698"/>
        <p:cNvGrpSpPr/>
        <p:nvPr/>
      </p:nvGrpSpPr>
      <p:grpSpPr>
        <a:xfrm>
          <a:off x="0" y="0"/>
          <a:ext cx="0" cy="0"/>
          <a:chOff x="0" y="0"/>
          <a:chExt cx="0" cy="0"/>
        </a:xfrm>
      </p:grpSpPr>
      <p:sp>
        <p:nvSpPr>
          <p:cNvPr id="699" name="Google Shape;699;p41"/>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00" name="Google Shape;700;p41"/>
          <p:cNvSpPr/>
          <p:nvPr/>
        </p:nvSpPr>
        <p:spPr>
          <a:xfrm>
            <a:off x="11274743" y="1243285"/>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701" name="Google Shape;701;p41"/>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02" name="Google Shape;702;p41"/>
          <p:cNvGrpSpPr/>
          <p:nvPr/>
        </p:nvGrpSpPr>
        <p:grpSpPr>
          <a:xfrm>
            <a:off x="1447781" y="-378434"/>
            <a:ext cx="910549" cy="910549"/>
            <a:chOff x="0" y="0"/>
            <a:chExt cx="812800" cy="812800"/>
          </a:xfrm>
        </p:grpSpPr>
        <p:sp>
          <p:nvSpPr>
            <p:cNvPr id="703" name="Google Shape;703;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5" name="Google Shape;705;p41"/>
          <p:cNvSpPr/>
          <p:nvPr/>
        </p:nvSpPr>
        <p:spPr>
          <a:xfrm>
            <a:off x="4416878" y="2181597"/>
            <a:ext cx="9454244" cy="6813990"/>
          </a:xfrm>
          <a:custGeom>
            <a:rect b="b" l="l" r="r" t="t"/>
            <a:pathLst>
              <a:path extrusionOk="0" h="6813990" w="9454244">
                <a:moveTo>
                  <a:pt x="0" y="0"/>
                </a:moveTo>
                <a:lnTo>
                  <a:pt x="9454244" y="0"/>
                </a:lnTo>
                <a:lnTo>
                  <a:pt x="9454244" y="6813990"/>
                </a:lnTo>
                <a:lnTo>
                  <a:pt x="0" y="6813990"/>
                </a:lnTo>
                <a:lnTo>
                  <a:pt x="0" y="0"/>
                </a:lnTo>
                <a:close/>
              </a:path>
            </a:pathLst>
          </a:custGeom>
          <a:blipFill rotWithShape="1">
            <a:blip r:embed="rId6">
              <a:alphaModFix/>
            </a:blip>
            <a:stretch>
              <a:fillRect b="0" l="0" r="0" t="0"/>
            </a:stretch>
          </a:blipFill>
          <a:ln>
            <a:noFill/>
          </a:ln>
        </p:spPr>
      </p:sp>
      <p:sp>
        <p:nvSpPr>
          <p:cNvPr id="706" name="Google Shape;706;p41"/>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K-Nearest Neighbors</a:t>
            </a:r>
            <a:endParaRPr>
              <a:latin typeface="Times New Roman"/>
              <a:ea typeface="Times New Roman"/>
              <a:cs typeface="Times New Roman"/>
              <a:sym typeface="Times New Roman"/>
            </a:endParaRPr>
          </a:p>
        </p:txBody>
      </p:sp>
      <p:sp>
        <p:nvSpPr>
          <p:cNvPr id="707" name="Google Shape;707;p41"/>
          <p:cNvSpPr txBox="1"/>
          <p:nvPr/>
        </p:nvSpPr>
        <p:spPr>
          <a:xfrm>
            <a:off x="0" y="408290"/>
            <a:ext cx="1813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6.3.3</a:t>
            </a:r>
            <a:endParaRPr>
              <a:latin typeface="Times New Roman"/>
              <a:ea typeface="Times New Roman"/>
              <a:cs typeface="Times New Roman"/>
              <a:sym typeface="Times New Roman"/>
            </a:endParaRPr>
          </a:p>
        </p:txBody>
      </p:sp>
      <p:sp>
        <p:nvSpPr>
          <p:cNvPr id="708" name="Google Shape;708;p41"/>
          <p:cNvSpPr txBox="1"/>
          <p:nvPr/>
        </p:nvSpPr>
        <p:spPr>
          <a:xfrm>
            <a:off x="4885679" y="9167037"/>
            <a:ext cx="8985300" cy="12750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K-Nearest Neighbors</a:t>
            </a:r>
            <a:endParaRPr>
              <a:latin typeface="Times New Roman"/>
              <a:ea typeface="Times New Roman"/>
              <a:cs typeface="Times New Roman"/>
              <a:sym typeface="Times New Roman"/>
            </a:endParaRPr>
          </a:p>
          <a:p>
            <a:pPr indent="0" lvl="0" marL="0" marR="0" rtl="0" algn="l">
              <a:lnSpc>
                <a:spcPct val="139976"/>
              </a:lnSpc>
              <a:spcBef>
                <a:spcPts val="0"/>
              </a:spcBef>
              <a:spcAft>
                <a:spcPts val="0"/>
              </a:spcAft>
              <a:buNone/>
            </a:pPr>
            <a:r>
              <a:t/>
            </a:r>
            <a:endParaRPr b="1" i="0" sz="3452" u="none" cap="none" strike="noStrike">
              <a:solidFill>
                <a:srgbClr val="363062"/>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712" name="Shape 712"/>
        <p:cNvGrpSpPr/>
        <p:nvPr/>
      </p:nvGrpSpPr>
      <p:grpSpPr>
        <a:xfrm>
          <a:off x="0" y="0"/>
          <a:ext cx="0" cy="0"/>
          <a:chOff x="0" y="0"/>
          <a:chExt cx="0" cy="0"/>
        </a:xfrm>
      </p:grpSpPr>
      <p:sp>
        <p:nvSpPr>
          <p:cNvPr id="713" name="Google Shape;713;p42"/>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14" name="Google Shape;714;p42"/>
          <p:cNvSpPr/>
          <p:nvPr/>
        </p:nvSpPr>
        <p:spPr>
          <a:xfrm>
            <a:off x="11218129" y="1243285"/>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715" name="Google Shape;715;p4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16" name="Google Shape;716;p42"/>
          <p:cNvGrpSpPr/>
          <p:nvPr/>
        </p:nvGrpSpPr>
        <p:grpSpPr>
          <a:xfrm>
            <a:off x="1447781" y="-378434"/>
            <a:ext cx="910549" cy="910549"/>
            <a:chOff x="0" y="0"/>
            <a:chExt cx="812800" cy="812800"/>
          </a:xfrm>
        </p:grpSpPr>
        <p:sp>
          <p:nvSpPr>
            <p:cNvPr id="717" name="Google Shape;717;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9" name="Google Shape;719;p42"/>
          <p:cNvSpPr/>
          <p:nvPr/>
        </p:nvSpPr>
        <p:spPr>
          <a:xfrm>
            <a:off x="5313939" y="3116349"/>
            <a:ext cx="6031074" cy="1280119"/>
          </a:xfrm>
          <a:custGeom>
            <a:rect b="b" l="l" r="r" t="t"/>
            <a:pathLst>
              <a:path extrusionOk="0" h="1280119" w="6031074">
                <a:moveTo>
                  <a:pt x="0" y="0"/>
                </a:moveTo>
                <a:lnTo>
                  <a:pt x="6031074" y="0"/>
                </a:lnTo>
                <a:lnTo>
                  <a:pt x="6031074" y="1280119"/>
                </a:lnTo>
                <a:lnTo>
                  <a:pt x="0" y="1280119"/>
                </a:lnTo>
                <a:lnTo>
                  <a:pt x="0" y="0"/>
                </a:lnTo>
                <a:close/>
              </a:path>
            </a:pathLst>
          </a:custGeom>
          <a:blipFill rotWithShape="1">
            <a:blip r:embed="rId6">
              <a:alphaModFix/>
            </a:blip>
            <a:stretch>
              <a:fillRect b="0" l="0" r="0" t="0"/>
            </a:stretch>
          </a:blipFill>
          <a:ln>
            <a:noFill/>
          </a:ln>
        </p:spPr>
      </p:sp>
      <p:sp>
        <p:nvSpPr>
          <p:cNvPr id="720" name="Google Shape;720;p42"/>
          <p:cNvSpPr txBox="1"/>
          <p:nvPr/>
        </p:nvSpPr>
        <p:spPr>
          <a:xfrm>
            <a:off x="545676" y="2383291"/>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Multinomial Naive Bayes có cú pháp như sau:</a:t>
            </a:r>
            <a:endParaRPr>
              <a:latin typeface="Times New Roman"/>
              <a:ea typeface="Times New Roman"/>
              <a:cs typeface="Times New Roman"/>
              <a:sym typeface="Times New Roman"/>
            </a:endParaRPr>
          </a:p>
        </p:txBody>
      </p:sp>
      <p:sp>
        <p:nvSpPr>
          <p:cNvPr id="721" name="Google Shape;721;p42"/>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Multinomial Naive Bayes </a:t>
            </a:r>
            <a:endParaRPr>
              <a:latin typeface="Times New Roman"/>
              <a:ea typeface="Times New Roman"/>
              <a:cs typeface="Times New Roman"/>
              <a:sym typeface="Times New Roman"/>
            </a:endParaRPr>
          </a:p>
        </p:txBody>
      </p:sp>
      <p:sp>
        <p:nvSpPr>
          <p:cNvPr id="722" name="Google Shape;722;p42"/>
          <p:cNvSpPr txBox="1"/>
          <p:nvPr/>
        </p:nvSpPr>
        <p:spPr>
          <a:xfrm>
            <a:off x="545676" y="442646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Multinomial Naive Bayes:</a:t>
            </a:r>
            <a:endParaRPr>
              <a:latin typeface="Times New Roman"/>
              <a:ea typeface="Times New Roman"/>
              <a:cs typeface="Times New Roman"/>
              <a:sym typeface="Times New Roman"/>
            </a:endParaRPr>
          </a:p>
        </p:txBody>
      </p:sp>
      <p:sp>
        <p:nvSpPr>
          <p:cNvPr id="723" name="Google Shape;723;p42"/>
          <p:cNvSpPr txBox="1"/>
          <p:nvPr/>
        </p:nvSpPr>
        <p:spPr>
          <a:xfrm>
            <a:off x="0" y="408290"/>
            <a:ext cx="1813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6.3.4</a:t>
            </a:r>
            <a:endParaRPr>
              <a:latin typeface="Times New Roman"/>
              <a:ea typeface="Times New Roman"/>
              <a:cs typeface="Times New Roman"/>
              <a:sym typeface="Times New Roman"/>
            </a:endParaRPr>
          </a:p>
        </p:txBody>
      </p:sp>
      <p:pic>
        <p:nvPicPr>
          <p:cNvPr id="724" name="Google Shape;724;p42"/>
          <p:cNvPicPr preferRelativeResize="0"/>
          <p:nvPr/>
        </p:nvPicPr>
        <p:blipFill>
          <a:blip r:embed="rId7">
            <a:alphaModFix/>
          </a:blip>
          <a:stretch>
            <a:fillRect/>
          </a:stretch>
        </p:blipFill>
        <p:spPr>
          <a:xfrm>
            <a:off x="1521463" y="5100582"/>
            <a:ext cx="13240225" cy="47987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728" name="Shape 728"/>
        <p:cNvGrpSpPr/>
        <p:nvPr/>
      </p:nvGrpSpPr>
      <p:grpSpPr>
        <a:xfrm>
          <a:off x="0" y="0"/>
          <a:ext cx="0" cy="0"/>
          <a:chOff x="0" y="0"/>
          <a:chExt cx="0" cy="0"/>
        </a:xfrm>
      </p:grpSpPr>
      <p:sp>
        <p:nvSpPr>
          <p:cNvPr id="729" name="Google Shape;729;p43"/>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30" name="Google Shape;730;p43"/>
          <p:cNvSpPr/>
          <p:nvPr/>
        </p:nvSpPr>
        <p:spPr>
          <a:xfrm>
            <a:off x="11218129" y="1243285"/>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731" name="Google Shape;731;p4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32" name="Google Shape;732;p43"/>
          <p:cNvGrpSpPr/>
          <p:nvPr/>
        </p:nvGrpSpPr>
        <p:grpSpPr>
          <a:xfrm>
            <a:off x="1447781" y="-378434"/>
            <a:ext cx="910549" cy="910549"/>
            <a:chOff x="0" y="0"/>
            <a:chExt cx="812800" cy="812800"/>
          </a:xfrm>
        </p:grpSpPr>
        <p:sp>
          <p:nvSpPr>
            <p:cNvPr id="733" name="Google Shape;733;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5" name="Google Shape;735;p43"/>
          <p:cNvSpPr/>
          <p:nvPr/>
        </p:nvSpPr>
        <p:spPr>
          <a:xfrm>
            <a:off x="4229418" y="2181597"/>
            <a:ext cx="9829163" cy="7212865"/>
          </a:xfrm>
          <a:custGeom>
            <a:rect b="b" l="l" r="r" t="t"/>
            <a:pathLst>
              <a:path extrusionOk="0" h="7212865" w="9829163">
                <a:moveTo>
                  <a:pt x="0" y="0"/>
                </a:moveTo>
                <a:lnTo>
                  <a:pt x="9829164" y="0"/>
                </a:lnTo>
                <a:lnTo>
                  <a:pt x="9829164" y="7212866"/>
                </a:lnTo>
                <a:lnTo>
                  <a:pt x="0" y="7212866"/>
                </a:lnTo>
                <a:lnTo>
                  <a:pt x="0" y="0"/>
                </a:lnTo>
                <a:close/>
              </a:path>
            </a:pathLst>
          </a:custGeom>
          <a:blipFill rotWithShape="1">
            <a:blip r:embed="rId6">
              <a:alphaModFix/>
            </a:blip>
            <a:stretch>
              <a:fillRect b="-426" l="0" r="0" t="-426"/>
            </a:stretch>
          </a:blipFill>
          <a:ln>
            <a:noFill/>
          </a:ln>
        </p:spPr>
      </p:sp>
      <p:sp>
        <p:nvSpPr>
          <p:cNvPr id="736" name="Google Shape;736;p43"/>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Multinomial Naive Bayes </a:t>
            </a:r>
            <a:endParaRPr>
              <a:latin typeface="Times New Roman"/>
              <a:ea typeface="Times New Roman"/>
              <a:cs typeface="Times New Roman"/>
              <a:sym typeface="Times New Roman"/>
            </a:endParaRPr>
          </a:p>
        </p:txBody>
      </p:sp>
      <p:sp>
        <p:nvSpPr>
          <p:cNvPr id="737" name="Google Shape;737;p43"/>
          <p:cNvSpPr txBox="1"/>
          <p:nvPr/>
        </p:nvSpPr>
        <p:spPr>
          <a:xfrm>
            <a:off x="0" y="408290"/>
            <a:ext cx="1813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6.3.4</a:t>
            </a:r>
            <a:endParaRPr>
              <a:latin typeface="Times New Roman"/>
              <a:ea typeface="Times New Roman"/>
              <a:cs typeface="Times New Roman"/>
              <a:sym typeface="Times New Roman"/>
            </a:endParaRPr>
          </a:p>
        </p:txBody>
      </p:sp>
      <p:sp>
        <p:nvSpPr>
          <p:cNvPr id="738" name="Google Shape;738;p43"/>
          <p:cNvSpPr txBox="1"/>
          <p:nvPr/>
        </p:nvSpPr>
        <p:spPr>
          <a:xfrm>
            <a:off x="4939259" y="9565913"/>
            <a:ext cx="8985300" cy="12750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Multinomial Naive Bayes</a:t>
            </a:r>
            <a:endParaRPr>
              <a:latin typeface="Times New Roman"/>
              <a:ea typeface="Times New Roman"/>
              <a:cs typeface="Times New Roman"/>
              <a:sym typeface="Times New Roman"/>
            </a:endParaRPr>
          </a:p>
          <a:p>
            <a:pPr indent="0" lvl="0" marL="0" marR="0" rtl="0" algn="l">
              <a:lnSpc>
                <a:spcPct val="139976"/>
              </a:lnSpc>
              <a:spcBef>
                <a:spcPts val="0"/>
              </a:spcBef>
              <a:spcAft>
                <a:spcPts val="0"/>
              </a:spcAft>
              <a:buNone/>
            </a:pPr>
            <a:r>
              <a:t/>
            </a:r>
            <a:endParaRPr b="1" i="0" sz="3452" u="none" cap="none" strike="noStrike">
              <a:solidFill>
                <a:srgbClr val="363062"/>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742" name="Shape 742"/>
        <p:cNvGrpSpPr/>
        <p:nvPr/>
      </p:nvGrpSpPr>
      <p:grpSpPr>
        <a:xfrm>
          <a:off x="0" y="0"/>
          <a:ext cx="0" cy="0"/>
          <a:chOff x="0" y="0"/>
          <a:chExt cx="0" cy="0"/>
        </a:xfrm>
      </p:grpSpPr>
      <p:sp>
        <p:nvSpPr>
          <p:cNvPr id="743" name="Google Shape;743;p44"/>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44" name="Google Shape;744;p44"/>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745" name="Google Shape;745;p4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46" name="Google Shape;746;p44"/>
          <p:cNvGrpSpPr/>
          <p:nvPr/>
        </p:nvGrpSpPr>
        <p:grpSpPr>
          <a:xfrm>
            <a:off x="1447781" y="-378434"/>
            <a:ext cx="910549" cy="910549"/>
            <a:chOff x="0" y="0"/>
            <a:chExt cx="812800" cy="812800"/>
          </a:xfrm>
        </p:grpSpPr>
        <p:sp>
          <p:nvSpPr>
            <p:cNvPr id="747" name="Google Shape;747;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9" name="Google Shape;749;p44"/>
          <p:cNvSpPr/>
          <p:nvPr/>
        </p:nvSpPr>
        <p:spPr>
          <a:xfrm>
            <a:off x="3714738" y="3283813"/>
            <a:ext cx="10175808" cy="1026342"/>
          </a:xfrm>
          <a:custGeom>
            <a:rect b="b" l="l" r="r" t="t"/>
            <a:pathLst>
              <a:path extrusionOk="0" h="1026342" w="10175808">
                <a:moveTo>
                  <a:pt x="0" y="0"/>
                </a:moveTo>
                <a:lnTo>
                  <a:pt x="10175807" y="0"/>
                </a:lnTo>
                <a:lnTo>
                  <a:pt x="10175807" y="1026342"/>
                </a:lnTo>
                <a:lnTo>
                  <a:pt x="0" y="1026342"/>
                </a:lnTo>
                <a:lnTo>
                  <a:pt x="0" y="0"/>
                </a:lnTo>
                <a:close/>
              </a:path>
            </a:pathLst>
          </a:custGeom>
          <a:blipFill rotWithShape="1">
            <a:blip r:embed="rId6">
              <a:alphaModFix/>
            </a:blip>
            <a:stretch>
              <a:fillRect b="0" l="0" r="0" t="0"/>
            </a:stretch>
          </a:blipFill>
          <a:ln>
            <a:noFill/>
          </a:ln>
        </p:spPr>
      </p:sp>
      <p:sp>
        <p:nvSpPr>
          <p:cNvPr id="750" name="Google Shape;750;p44"/>
          <p:cNvSpPr txBox="1"/>
          <p:nvPr/>
        </p:nvSpPr>
        <p:spPr>
          <a:xfrm>
            <a:off x="545676" y="2350729"/>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Decision Tree Classifier có cú pháp như sau:</a:t>
            </a:r>
            <a:endParaRPr>
              <a:latin typeface="Times New Roman"/>
              <a:ea typeface="Times New Roman"/>
              <a:cs typeface="Times New Roman"/>
              <a:sym typeface="Times New Roman"/>
            </a:endParaRPr>
          </a:p>
        </p:txBody>
      </p:sp>
      <p:sp>
        <p:nvSpPr>
          <p:cNvPr id="751" name="Google Shape;751;p44"/>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Decision Tree Classifier </a:t>
            </a:r>
            <a:endParaRPr>
              <a:latin typeface="Times New Roman"/>
              <a:ea typeface="Times New Roman"/>
              <a:cs typeface="Times New Roman"/>
              <a:sym typeface="Times New Roman"/>
            </a:endParaRPr>
          </a:p>
        </p:txBody>
      </p:sp>
      <p:sp>
        <p:nvSpPr>
          <p:cNvPr id="752" name="Google Shape;752;p44"/>
          <p:cNvSpPr txBox="1"/>
          <p:nvPr/>
        </p:nvSpPr>
        <p:spPr>
          <a:xfrm>
            <a:off x="0" y="390625"/>
            <a:ext cx="178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6.3.5</a:t>
            </a:r>
            <a:endParaRPr>
              <a:latin typeface="Times New Roman"/>
              <a:ea typeface="Times New Roman"/>
              <a:cs typeface="Times New Roman"/>
              <a:sym typeface="Times New Roman"/>
            </a:endParaRPr>
          </a:p>
        </p:txBody>
      </p:sp>
      <p:sp>
        <p:nvSpPr>
          <p:cNvPr id="753" name="Google Shape;753;p44"/>
          <p:cNvSpPr txBox="1"/>
          <p:nvPr/>
        </p:nvSpPr>
        <p:spPr>
          <a:xfrm>
            <a:off x="545676" y="4393905"/>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mô hình Decision Tree Classifier:</a:t>
            </a:r>
            <a:endParaRPr>
              <a:latin typeface="Times New Roman"/>
              <a:ea typeface="Times New Roman"/>
              <a:cs typeface="Times New Roman"/>
              <a:sym typeface="Times New Roman"/>
            </a:endParaRPr>
          </a:p>
        </p:txBody>
      </p:sp>
      <p:pic>
        <p:nvPicPr>
          <p:cNvPr id="754" name="Google Shape;754;p44"/>
          <p:cNvPicPr preferRelativeResize="0"/>
          <p:nvPr/>
        </p:nvPicPr>
        <p:blipFill>
          <a:blip r:embed="rId7">
            <a:alphaModFix/>
          </a:blip>
          <a:stretch>
            <a:fillRect/>
          </a:stretch>
        </p:blipFill>
        <p:spPr>
          <a:xfrm>
            <a:off x="976300" y="4999345"/>
            <a:ext cx="14330550" cy="5071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758" name="Shape 758"/>
        <p:cNvGrpSpPr/>
        <p:nvPr/>
      </p:nvGrpSpPr>
      <p:grpSpPr>
        <a:xfrm>
          <a:off x="0" y="0"/>
          <a:ext cx="0" cy="0"/>
          <a:chOff x="0" y="0"/>
          <a:chExt cx="0" cy="0"/>
        </a:xfrm>
      </p:grpSpPr>
      <p:sp>
        <p:nvSpPr>
          <p:cNvPr id="759" name="Google Shape;759;p45"/>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60" name="Google Shape;760;p45"/>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761" name="Google Shape;761;p4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62" name="Google Shape;762;p45"/>
          <p:cNvGrpSpPr/>
          <p:nvPr/>
        </p:nvGrpSpPr>
        <p:grpSpPr>
          <a:xfrm>
            <a:off x="1447781" y="-378434"/>
            <a:ext cx="910549" cy="910549"/>
            <a:chOff x="0" y="0"/>
            <a:chExt cx="812800" cy="812800"/>
          </a:xfrm>
        </p:grpSpPr>
        <p:sp>
          <p:nvSpPr>
            <p:cNvPr id="763" name="Google Shape;763;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5" name="Google Shape;765;p45"/>
          <p:cNvSpPr/>
          <p:nvPr/>
        </p:nvSpPr>
        <p:spPr>
          <a:xfrm>
            <a:off x="3245616" y="2100540"/>
            <a:ext cx="9791798" cy="7294466"/>
          </a:xfrm>
          <a:custGeom>
            <a:rect b="b" l="l" r="r" t="t"/>
            <a:pathLst>
              <a:path extrusionOk="0" h="7294466" w="9791798">
                <a:moveTo>
                  <a:pt x="0" y="0"/>
                </a:moveTo>
                <a:lnTo>
                  <a:pt x="9791798" y="0"/>
                </a:lnTo>
                <a:lnTo>
                  <a:pt x="9791798" y="7294467"/>
                </a:lnTo>
                <a:lnTo>
                  <a:pt x="0" y="7294467"/>
                </a:lnTo>
                <a:lnTo>
                  <a:pt x="0" y="0"/>
                </a:lnTo>
                <a:close/>
              </a:path>
            </a:pathLst>
          </a:custGeom>
          <a:blipFill rotWithShape="1">
            <a:blip r:embed="rId6">
              <a:alphaModFix/>
            </a:blip>
            <a:stretch>
              <a:fillRect b="0" l="0" r="0" t="0"/>
            </a:stretch>
          </a:blipFill>
          <a:ln>
            <a:noFill/>
          </a:ln>
        </p:spPr>
      </p:sp>
      <p:sp>
        <p:nvSpPr>
          <p:cNvPr id="766" name="Google Shape;766;p45"/>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Decision Tree Classifier </a:t>
            </a:r>
            <a:endParaRPr>
              <a:latin typeface="Times New Roman"/>
              <a:ea typeface="Times New Roman"/>
              <a:cs typeface="Times New Roman"/>
              <a:sym typeface="Times New Roman"/>
            </a:endParaRPr>
          </a:p>
        </p:txBody>
      </p:sp>
      <p:sp>
        <p:nvSpPr>
          <p:cNvPr id="767" name="Google Shape;767;p45"/>
          <p:cNvSpPr txBox="1"/>
          <p:nvPr/>
        </p:nvSpPr>
        <p:spPr>
          <a:xfrm>
            <a:off x="0" y="390625"/>
            <a:ext cx="178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6.3.5</a:t>
            </a:r>
            <a:endParaRPr>
              <a:latin typeface="Times New Roman"/>
              <a:ea typeface="Times New Roman"/>
              <a:cs typeface="Times New Roman"/>
              <a:sym typeface="Times New Roman"/>
            </a:endParaRPr>
          </a:p>
        </p:txBody>
      </p:sp>
      <p:sp>
        <p:nvSpPr>
          <p:cNvPr id="768" name="Google Shape;768;p45"/>
          <p:cNvSpPr txBox="1"/>
          <p:nvPr/>
        </p:nvSpPr>
        <p:spPr>
          <a:xfrm>
            <a:off x="3763992" y="9485545"/>
            <a:ext cx="89853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Decision Tree Classifier</a:t>
            </a:r>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772" name="Shape 772"/>
        <p:cNvGrpSpPr/>
        <p:nvPr/>
      </p:nvGrpSpPr>
      <p:grpSpPr>
        <a:xfrm>
          <a:off x="0" y="0"/>
          <a:ext cx="0" cy="0"/>
          <a:chOff x="0" y="0"/>
          <a:chExt cx="0" cy="0"/>
        </a:xfrm>
      </p:grpSpPr>
      <p:sp>
        <p:nvSpPr>
          <p:cNvPr id="773" name="Google Shape;773;p46"/>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74" name="Google Shape;774;p46"/>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775" name="Google Shape;775;p4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76" name="Google Shape;776;p46"/>
          <p:cNvGrpSpPr/>
          <p:nvPr/>
        </p:nvGrpSpPr>
        <p:grpSpPr>
          <a:xfrm>
            <a:off x="1447781" y="-378434"/>
            <a:ext cx="910549" cy="910549"/>
            <a:chOff x="0" y="0"/>
            <a:chExt cx="812800" cy="812800"/>
          </a:xfrm>
        </p:grpSpPr>
        <p:sp>
          <p:nvSpPr>
            <p:cNvPr id="777" name="Google Shape;777;p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9" name="Google Shape;779;p46"/>
          <p:cNvSpPr/>
          <p:nvPr/>
        </p:nvSpPr>
        <p:spPr>
          <a:xfrm>
            <a:off x="2903218" y="3587102"/>
            <a:ext cx="12857486" cy="736751"/>
          </a:xfrm>
          <a:custGeom>
            <a:rect b="b" l="l" r="r" t="t"/>
            <a:pathLst>
              <a:path extrusionOk="0" h="736751" w="12857486">
                <a:moveTo>
                  <a:pt x="0" y="0"/>
                </a:moveTo>
                <a:lnTo>
                  <a:pt x="12857486" y="0"/>
                </a:lnTo>
                <a:lnTo>
                  <a:pt x="12857486" y="736751"/>
                </a:lnTo>
                <a:lnTo>
                  <a:pt x="0" y="736751"/>
                </a:lnTo>
                <a:lnTo>
                  <a:pt x="0" y="0"/>
                </a:lnTo>
                <a:close/>
              </a:path>
            </a:pathLst>
          </a:custGeom>
          <a:blipFill rotWithShape="1">
            <a:blip r:embed="rId6">
              <a:alphaModFix/>
            </a:blip>
            <a:stretch>
              <a:fillRect b="0" l="0" r="0" t="0"/>
            </a:stretch>
          </a:blipFill>
          <a:ln>
            <a:noFill/>
          </a:ln>
        </p:spPr>
      </p:sp>
      <p:sp>
        <p:nvSpPr>
          <p:cNvPr id="780" name="Google Shape;780;p46"/>
          <p:cNvSpPr txBox="1"/>
          <p:nvPr/>
        </p:nvSpPr>
        <p:spPr>
          <a:xfrm>
            <a:off x="545676" y="261974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Random Forest Classifier có cú pháp như sau:</a:t>
            </a:r>
            <a:endParaRPr>
              <a:latin typeface="Times New Roman"/>
              <a:ea typeface="Times New Roman"/>
              <a:cs typeface="Times New Roman"/>
              <a:sym typeface="Times New Roman"/>
            </a:endParaRPr>
          </a:p>
        </p:txBody>
      </p:sp>
      <p:sp>
        <p:nvSpPr>
          <p:cNvPr id="781" name="Google Shape;781;p46"/>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Random Forest Classifier</a:t>
            </a:r>
            <a:endParaRPr>
              <a:latin typeface="Times New Roman"/>
              <a:ea typeface="Times New Roman"/>
              <a:cs typeface="Times New Roman"/>
              <a:sym typeface="Times New Roman"/>
            </a:endParaRPr>
          </a:p>
        </p:txBody>
      </p:sp>
      <p:sp>
        <p:nvSpPr>
          <p:cNvPr id="782" name="Google Shape;782;p46"/>
          <p:cNvSpPr txBox="1"/>
          <p:nvPr/>
        </p:nvSpPr>
        <p:spPr>
          <a:xfrm>
            <a:off x="0" y="408290"/>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6.3.6</a:t>
            </a:r>
            <a:endParaRPr>
              <a:latin typeface="Times New Roman"/>
              <a:ea typeface="Times New Roman"/>
              <a:cs typeface="Times New Roman"/>
              <a:sym typeface="Times New Roman"/>
            </a:endParaRPr>
          </a:p>
        </p:txBody>
      </p:sp>
      <p:sp>
        <p:nvSpPr>
          <p:cNvPr id="783" name="Google Shape;783;p46"/>
          <p:cNvSpPr txBox="1"/>
          <p:nvPr/>
        </p:nvSpPr>
        <p:spPr>
          <a:xfrm>
            <a:off x="545676" y="4662924"/>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Random Forest Classifier:</a:t>
            </a:r>
            <a:endParaRPr>
              <a:latin typeface="Times New Roman"/>
              <a:ea typeface="Times New Roman"/>
              <a:cs typeface="Times New Roman"/>
              <a:sym typeface="Times New Roman"/>
            </a:endParaRPr>
          </a:p>
        </p:txBody>
      </p:sp>
      <p:pic>
        <p:nvPicPr>
          <p:cNvPr id="784" name="Google Shape;784;p46"/>
          <p:cNvPicPr preferRelativeResize="0"/>
          <p:nvPr/>
        </p:nvPicPr>
        <p:blipFill>
          <a:blip r:embed="rId7">
            <a:alphaModFix/>
          </a:blip>
          <a:stretch>
            <a:fillRect/>
          </a:stretch>
        </p:blipFill>
        <p:spPr>
          <a:xfrm>
            <a:off x="2523888" y="5293526"/>
            <a:ext cx="13240226" cy="47274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788" name="Shape 788"/>
        <p:cNvGrpSpPr/>
        <p:nvPr/>
      </p:nvGrpSpPr>
      <p:grpSpPr>
        <a:xfrm>
          <a:off x="0" y="0"/>
          <a:ext cx="0" cy="0"/>
          <a:chOff x="0" y="0"/>
          <a:chExt cx="0" cy="0"/>
        </a:xfrm>
      </p:grpSpPr>
      <p:sp>
        <p:nvSpPr>
          <p:cNvPr id="789" name="Google Shape;789;p47"/>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790" name="Google Shape;790;p47"/>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791" name="Google Shape;791;p47"/>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792" name="Google Shape;792;p47"/>
          <p:cNvGrpSpPr/>
          <p:nvPr/>
        </p:nvGrpSpPr>
        <p:grpSpPr>
          <a:xfrm>
            <a:off x="1447781" y="-378434"/>
            <a:ext cx="910549" cy="910549"/>
            <a:chOff x="0" y="0"/>
            <a:chExt cx="812800" cy="812800"/>
          </a:xfrm>
        </p:grpSpPr>
        <p:sp>
          <p:nvSpPr>
            <p:cNvPr id="793" name="Google Shape;793;p4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5" name="Google Shape;795;p47"/>
          <p:cNvSpPr/>
          <p:nvPr/>
        </p:nvSpPr>
        <p:spPr>
          <a:xfrm>
            <a:off x="3183613" y="1943100"/>
            <a:ext cx="9915804" cy="7408195"/>
          </a:xfrm>
          <a:custGeom>
            <a:rect b="b" l="l" r="r" t="t"/>
            <a:pathLst>
              <a:path extrusionOk="0" h="7408195" w="9915804">
                <a:moveTo>
                  <a:pt x="0" y="0"/>
                </a:moveTo>
                <a:lnTo>
                  <a:pt x="9915804" y="0"/>
                </a:lnTo>
                <a:lnTo>
                  <a:pt x="9915804" y="7408195"/>
                </a:lnTo>
                <a:lnTo>
                  <a:pt x="0" y="7408195"/>
                </a:lnTo>
                <a:lnTo>
                  <a:pt x="0" y="0"/>
                </a:lnTo>
                <a:close/>
              </a:path>
            </a:pathLst>
          </a:custGeom>
          <a:blipFill rotWithShape="1">
            <a:blip r:embed="rId6">
              <a:alphaModFix/>
            </a:blip>
            <a:stretch>
              <a:fillRect b="0" l="0" r="0" t="0"/>
            </a:stretch>
          </a:blipFill>
          <a:ln>
            <a:noFill/>
          </a:ln>
        </p:spPr>
      </p:sp>
      <p:sp>
        <p:nvSpPr>
          <p:cNvPr id="796" name="Google Shape;796;p47"/>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Random Forest Classifier</a:t>
            </a:r>
            <a:endParaRPr>
              <a:latin typeface="Times New Roman"/>
              <a:ea typeface="Times New Roman"/>
              <a:cs typeface="Times New Roman"/>
              <a:sym typeface="Times New Roman"/>
            </a:endParaRPr>
          </a:p>
        </p:txBody>
      </p:sp>
      <p:sp>
        <p:nvSpPr>
          <p:cNvPr id="797" name="Google Shape;797;p47"/>
          <p:cNvSpPr txBox="1"/>
          <p:nvPr/>
        </p:nvSpPr>
        <p:spPr>
          <a:xfrm>
            <a:off x="0" y="408290"/>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6.3.6</a:t>
            </a:r>
            <a:endParaRPr>
              <a:latin typeface="Times New Roman"/>
              <a:ea typeface="Times New Roman"/>
              <a:cs typeface="Times New Roman"/>
              <a:sym typeface="Times New Roman"/>
            </a:endParaRPr>
          </a:p>
        </p:txBody>
      </p:sp>
      <p:sp>
        <p:nvSpPr>
          <p:cNvPr id="798" name="Google Shape;798;p47"/>
          <p:cNvSpPr txBox="1"/>
          <p:nvPr/>
        </p:nvSpPr>
        <p:spPr>
          <a:xfrm>
            <a:off x="3648794" y="9494170"/>
            <a:ext cx="89853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Random Forest Classifier</a:t>
            </a: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02" name="Shape 802"/>
        <p:cNvGrpSpPr/>
        <p:nvPr/>
      </p:nvGrpSpPr>
      <p:grpSpPr>
        <a:xfrm>
          <a:off x="0" y="0"/>
          <a:ext cx="0" cy="0"/>
          <a:chOff x="0" y="0"/>
          <a:chExt cx="0" cy="0"/>
        </a:xfrm>
      </p:grpSpPr>
      <p:sp>
        <p:nvSpPr>
          <p:cNvPr id="803" name="Google Shape;803;p48"/>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04" name="Google Shape;804;p48"/>
          <p:cNvSpPr/>
          <p:nvPr/>
        </p:nvSpPr>
        <p:spPr>
          <a:xfrm>
            <a:off x="11218129" y="1446515"/>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805" name="Google Shape;805;p48"/>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06" name="Google Shape;806;p48"/>
          <p:cNvGrpSpPr/>
          <p:nvPr/>
        </p:nvGrpSpPr>
        <p:grpSpPr>
          <a:xfrm>
            <a:off x="1447781" y="-378434"/>
            <a:ext cx="910549" cy="910549"/>
            <a:chOff x="0" y="0"/>
            <a:chExt cx="812800" cy="812800"/>
          </a:xfrm>
        </p:grpSpPr>
        <p:sp>
          <p:nvSpPr>
            <p:cNvPr id="807" name="Google Shape;807;p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09" name="Google Shape;809;p48"/>
          <p:cNvSpPr/>
          <p:nvPr/>
        </p:nvSpPr>
        <p:spPr>
          <a:xfrm>
            <a:off x="2934574" y="3519604"/>
            <a:ext cx="12794774" cy="867863"/>
          </a:xfrm>
          <a:custGeom>
            <a:rect b="b" l="l" r="r" t="t"/>
            <a:pathLst>
              <a:path extrusionOk="0" h="867863" w="12794774">
                <a:moveTo>
                  <a:pt x="0" y="0"/>
                </a:moveTo>
                <a:lnTo>
                  <a:pt x="12794774" y="0"/>
                </a:lnTo>
                <a:lnTo>
                  <a:pt x="12794774" y="867863"/>
                </a:lnTo>
                <a:lnTo>
                  <a:pt x="0" y="867863"/>
                </a:lnTo>
                <a:lnTo>
                  <a:pt x="0" y="0"/>
                </a:lnTo>
                <a:close/>
              </a:path>
            </a:pathLst>
          </a:custGeom>
          <a:blipFill rotWithShape="1">
            <a:blip r:embed="rId6">
              <a:alphaModFix/>
            </a:blip>
            <a:stretch>
              <a:fillRect b="0" l="0" r="0" t="0"/>
            </a:stretch>
          </a:blipFill>
          <a:ln>
            <a:noFill/>
          </a:ln>
        </p:spPr>
      </p:sp>
      <p:sp>
        <p:nvSpPr>
          <p:cNvPr id="810" name="Google Shape;810;p48"/>
          <p:cNvSpPr txBox="1"/>
          <p:nvPr/>
        </p:nvSpPr>
        <p:spPr>
          <a:xfrm>
            <a:off x="545676" y="2586520"/>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AdaBoost Classifier có cú pháp như sau:</a:t>
            </a:r>
            <a:endParaRPr>
              <a:latin typeface="Times New Roman"/>
              <a:ea typeface="Times New Roman"/>
              <a:cs typeface="Times New Roman"/>
              <a:sym typeface="Times New Roman"/>
            </a:endParaRPr>
          </a:p>
        </p:txBody>
      </p:sp>
      <p:sp>
        <p:nvSpPr>
          <p:cNvPr id="811" name="Google Shape;811;p48"/>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AdaBoost Classifier</a:t>
            </a:r>
            <a:endParaRPr>
              <a:latin typeface="Times New Roman"/>
              <a:ea typeface="Times New Roman"/>
              <a:cs typeface="Times New Roman"/>
              <a:sym typeface="Times New Roman"/>
            </a:endParaRPr>
          </a:p>
        </p:txBody>
      </p:sp>
      <p:sp>
        <p:nvSpPr>
          <p:cNvPr id="812" name="Google Shape;812;p48"/>
          <p:cNvSpPr txBox="1"/>
          <p:nvPr/>
        </p:nvSpPr>
        <p:spPr>
          <a:xfrm>
            <a:off x="0" y="408290"/>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6.3.7</a:t>
            </a:r>
            <a:endParaRPr>
              <a:latin typeface="Times New Roman"/>
              <a:ea typeface="Times New Roman"/>
              <a:cs typeface="Times New Roman"/>
              <a:sym typeface="Times New Roman"/>
            </a:endParaRPr>
          </a:p>
        </p:txBody>
      </p:sp>
      <p:sp>
        <p:nvSpPr>
          <p:cNvPr id="813" name="Google Shape;813;p48"/>
          <p:cNvSpPr txBox="1"/>
          <p:nvPr/>
        </p:nvSpPr>
        <p:spPr>
          <a:xfrm>
            <a:off x="545676" y="462969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AdaBoost Classifier:</a:t>
            </a:r>
            <a:endParaRPr>
              <a:latin typeface="Times New Roman"/>
              <a:ea typeface="Times New Roman"/>
              <a:cs typeface="Times New Roman"/>
              <a:sym typeface="Times New Roman"/>
            </a:endParaRPr>
          </a:p>
        </p:txBody>
      </p:sp>
      <p:pic>
        <p:nvPicPr>
          <p:cNvPr id="814" name="Google Shape;814;p48"/>
          <p:cNvPicPr preferRelativeResize="0"/>
          <p:nvPr/>
        </p:nvPicPr>
        <p:blipFill>
          <a:blip r:embed="rId7">
            <a:alphaModFix/>
          </a:blip>
          <a:stretch>
            <a:fillRect/>
          </a:stretch>
        </p:blipFill>
        <p:spPr>
          <a:xfrm>
            <a:off x="2974163" y="5499527"/>
            <a:ext cx="12339675" cy="446051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18" name="Shape 818"/>
        <p:cNvGrpSpPr/>
        <p:nvPr/>
      </p:nvGrpSpPr>
      <p:grpSpPr>
        <a:xfrm>
          <a:off x="0" y="0"/>
          <a:ext cx="0" cy="0"/>
          <a:chOff x="0" y="0"/>
          <a:chExt cx="0" cy="0"/>
        </a:xfrm>
      </p:grpSpPr>
      <p:sp>
        <p:nvSpPr>
          <p:cNvPr id="819" name="Google Shape;819;p49"/>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20" name="Google Shape;820;p49"/>
          <p:cNvSpPr/>
          <p:nvPr/>
        </p:nvSpPr>
        <p:spPr>
          <a:xfrm>
            <a:off x="11218129" y="1446515"/>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821" name="Google Shape;821;p49"/>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22" name="Google Shape;822;p49"/>
          <p:cNvGrpSpPr/>
          <p:nvPr/>
        </p:nvGrpSpPr>
        <p:grpSpPr>
          <a:xfrm>
            <a:off x="1447781" y="-378434"/>
            <a:ext cx="910549" cy="910549"/>
            <a:chOff x="0" y="0"/>
            <a:chExt cx="812800" cy="812800"/>
          </a:xfrm>
        </p:grpSpPr>
        <p:sp>
          <p:nvSpPr>
            <p:cNvPr id="823" name="Google Shape;823;p4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25" name="Google Shape;825;p49"/>
          <p:cNvSpPr/>
          <p:nvPr/>
        </p:nvSpPr>
        <p:spPr>
          <a:xfrm>
            <a:off x="3257391" y="2181597"/>
            <a:ext cx="9768249" cy="7315365"/>
          </a:xfrm>
          <a:custGeom>
            <a:rect b="b" l="l" r="r" t="t"/>
            <a:pathLst>
              <a:path extrusionOk="0" h="7315365" w="9768249">
                <a:moveTo>
                  <a:pt x="0" y="0"/>
                </a:moveTo>
                <a:lnTo>
                  <a:pt x="9768249" y="0"/>
                </a:lnTo>
                <a:lnTo>
                  <a:pt x="9768249" y="7315366"/>
                </a:lnTo>
                <a:lnTo>
                  <a:pt x="0" y="7315366"/>
                </a:lnTo>
                <a:lnTo>
                  <a:pt x="0" y="0"/>
                </a:lnTo>
                <a:close/>
              </a:path>
            </a:pathLst>
          </a:custGeom>
          <a:blipFill rotWithShape="1">
            <a:blip r:embed="rId6">
              <a:alphaModFix/>
            </a:blip>
            <a:stretch>
              <a:fillRect b="0" l="0" r="0" t="0"/>
            </a:stretch>
          </a:blipFill>
          <a:ln>
            <a:noFill/>
          </a:ln>
        </p:spPr>
      </p:sp>
      <p:sp>
        <p:nvSpPr>
          <p:cNvPr id="826" name="Google Shape;826;p49"/>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AdaBoost Classifier</a:t>
            </a:r>
            <a:endParaRPr>
              <a:latin typeface="Times New Roman"/>
              <a:ea typeface="Times New Roman"/>
              <a:cs typeface="Times New Roman"/>
              <a:sym typeface="Times New Roman"/>
            </a:endParaRPr>
          </a:p>
        </p:txBody>
      </p:sp>
      <p:sp>
        <p:nvSpPr>
          <p:cNvPr id="827" name="Google Shape;827;p49"/>
          <p:cNvSpPr txBox="1"/>
          <p:nvPr/>
        </p:nvSpPr>
        <p:spPr>
          <a:xfrm>
            <a:off x="0" y="408290"/>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6.3.7</a:t>
            </a:r>
            <a:endParaRPr>
              <a:latin typeface="Times New Roman"/>
              <a:ea typeface="Times New Roman"/>
              <a:cs typeface="Times New Roman"/>
              <a:sym typeface="Times New Roman"/>
            </a:endParaRPr>
          </a:p>
        </p:txBody>
      </p:sp>
      <p:sp>
        <p:nvSpPr>
          <p:cNvPr id="828" name="Google Shape;828;p49"/>
          <p:cNvSpPr txBox="1"/>
          <p:nvPr/>
        </p:nvSpPr>
        <p:spPr>
          <a:xfrm>
            <a:off x="4310306" y="9554113"/>
            <a:ext cx="81819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AdaBoost Classifier</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40" name="Shape 140"/>
        <p:cNvGrpSpPr/>
        <p:nvPr/>
      </p:nvGrpSpPr>
      <p:grpSpPr>
        <a:xfrm>
          <a:off x="0" y="0"/>
          <a:ext cx="0" cy="0"/>
          <a:chOff x="0" y="0"/>
          <a:chExt cx="0" cy="0"/>
        </a:xfrm>
      </p:grpSpPr>
      <p:sp>
        <p:nvSpPr>
          <p:cNvPr id="141" name="Google Shape;141;p5"/>
          <p:cNvSpPr/>
          <p:nvPr/>
        </p:nvSpPr>
        <p:spPr>
          <a:xfrm>
            <a:off x="13157359" y="578364"/>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42" name="Google Shape;142;p5"/>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143" name="Google Shape;143;p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44" name="Google Shape;144;p5"/>
          <p:cNvGrpSpPr/>
          <p:nvPr/>
        </p:nvGrpSpPr>
        <p:grpSpPr>
          <a:xfrm>
            <a:off x="1447781" y="-378434"/>
            <a:ext cx="910549" cy="910549"/>
            <a:chOff x="0" y="0"/>
            <a:chExt cx="812800" cy="812800"/>
          </a:xfrm>
        </p:grpSpPr>
        <p:sp>
          <p:nvSpPr>
            <p:cNvPr id="145" name="Google Shape;14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 name="Google Shape;147;p5"/>
          <p:cNvSpPr/>
          <p:nvPr/>
        </p:nvSpPr>
        <p:spPr>
          <a:xfrm>
            <a:off x="10133041" y="2459440"/>
            <a:ext cx="8154959" cy="6524849"/>
          </a:xfrm>
          <a:custGeom>
            <a:rect b="b" l="l" r="r" t="t"/>
            <a:pathLst>
              <a:path extrusionOk="0" h="6524849" w="8154959">
                <a:moveTo>
                  <a:pt x="0" y="0"/>
                </a:moveTo>
                <a:lnTo>
                  <a:pt x="8154959" y="0"/>
                </a:lnTo>
                <a:lnTo>
                  <a:pt x="8154959" y="6524848"/>
                </a:lnTo>
                <a:lnTo>
                  <a:pt x="0" y="6524848"/>
                </a:lnTo>
                <a:lnTo>
                  <a:pt x="0" y="0"/>
                </a:lnTo>
                <a:close/>
              </a:path>
            </a:pathLst>
          </a:custGeom>
          <a:blipFill rotWithShape="1">
            <a:blip r:embed="rId6">
              <a:alphaModFix/>
            </a:blip>
            <a:stretch>
              <a:fillRect b="0" l="0" r="0" t="0"/>
            </a:stretch>
          </a:blipFill>
          <a:ln>
            <a:noFill/>
          </a:ln>
        </p:spPr>
      </p:sp>
      <p:sp>
        <p:nvSpPr>
          <p:cNvPr id="148" name="Google Shape;148;p5"/>
          <p:cNvSpPr txBox="1"/>
          <p:nvPr/>
        </p:nvSpPr>
        <p:spPr>
          <a:xfrm>
            <a:off x="2358329" y="904875"/>
            <a:ext cx="8187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Chuẩn bị dữ liệu</a:t>
            </a:r>
            <a:endParaRPr>
              <a:latin typeface="Times New Roman"/>
              <a:ea typeface="Times New Roman"/>
              <a:cs typeface="Times New Roman"/>
              <a:sym typeface="Times New Roman"/>
            </a:endParaRPr>
          </a:p>
        </p:txBody>
      </p:sp>
      <p:sp>
        <p:nvSpPr>
          <p:cNvPr id="149" name="Google Shape;149;p5"/>
          <p:cNvSpPr txBox="1"/>
          <p:nvPr/>
        </p:nvSpPr>
        <p:spPr>
          <a:xfrm>
            <a:off x="357716" y="2814821"/>
            <a:ext cx="9404100" cy="7573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63062"/>
                </a:solidFill>
                <a:latin typeface="Times New Roman"/>
                <a:ea typeface="Times New Roman"/>
                <a:cs typeface="Times New Roman"/>
                <a:sym typeface="Times New Roman"/>
              </a:rPr>
              <a:t>Tên dataset: SMS Spam Collection Dataset</a:t>
            </a:r>
            <a:endParaRPr>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t/>
            </a:r>
            <a:endParaRPr b="1" i="0" sz="3000" u="none" cap="none" strike="noStrike">
              <a:solidFill>
                <a:srgbClr val="363062"/>
              </a:solidFill>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rPr b="1" i="0" lang="en-US" sz="3000" u="none" cap="none" strike="noStrike">
                <a:solidFill>
                  <a:srgbClr val="363062"/>
                </a:solidFill>
                <a:latin typeface="Times New Roman"/>
                <a:ea typeface="Times New Roman"/>
                <a:cs typeface="Times New Roman"/>
                <a:sym typeface="Times New Roman"/>
              </a:rPr>
              <a:t>SMS Spam Collection Dataset là một tập hợp các tin nhắn được gắn thẻ SMS đã được thu thập để nghiên cứu Thư rác SMS. Nó chứa một bộ tin nhắn SMS bằng tiếng Anh gồm 5.574 tin nhắn, được gắn thẻ là ham (hợp pháp) hoặc spam (thư rác).</a:t>
            </a:r>
            <a:endParaRPr>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t/>
            </a:r>
            <a:endParaRPr b="1" i="0" sz="3000" u="none" cap="none" strike="noStrike">
              <a:solidFill>
                <a:srgbClr val="363062"/>
              </a:solidFill>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rPr b="1" i="0" lang="en-US" sz="3000" u="none" cap="none" strike="noStrike">
                <a:solidFill>
                  <a:srgbClr val="363062"/>
                </a:solidFill>
                <a:latin typeface="Times New Roman"/>
                <a:ea typeface="Times New Roman"/>
                <a:cs typeface="Times New Roman"/>
                <a:sym typeface="Times New Roman"/>
              </a:rPr>
              <a:t>Các tập tin chứa một tin nhắn trên mỗi dòng. Mỗi dòng gồm có hai cột: v1 chứa nhãn (ham hoặc spam) và v2 chứa văn bản nội dung tin nhắn.</a:t>
            </a:r>
            <a:endParaRPr>
              <a:latin typeface="Times New Roman"/>
              <a:ea typeface="Times New Roman"/>
              <a:cs typeface="Times New Roman"/>
              <a:sym typeface="Times New Roman"/>
            </a:endParaRPr>
          </a:p>
          <a:p>
            <a:pPr indent="0" lvl="0" marL="0" marR="0" rtl="0" algn="l">
              <a:lnSpc>
                <a:spcPct val="158166"/>
              </a:lnSpc>
              <a:spcBef>
                <a:spcPts val="0"/>
              </a:spcBef>
              <a:spcAft>
                <a:spcPts val="0"/>
              </a:spcAft>
              <a:buNone/>
            </a:pPr>
            <a:r>
              <a:t/>
            </a:r>
            <a:endParaRPr b="1" i="0" sz="3000" u="none" cap="none" strike="noStrike">
              <a:solidFill>
                <a:srgbClr val="363062"/>
              </a:solidFill>
              <a:latin typeface="Times New Roman"/>
              <a:ea typeface="Times New Roman"/>
              <a:cs typeface="Times New Roman"/>
              <a:sym typeface="Times New Roman"/>
            </a:endParaRPr>
          </a:p>
        </p:txBody>
      </p:sp>
      <p:sp>
        <p:nvSpPr>
          <p:cNvPr id="150" name="Google Shape;150;p5"/>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32" name="Shape 832"/>
        <p:cNvGrpSpPr/>
        <p:nvPr/>
      </p:nvGrpSpPr>
      <p:grpSpPr>
        <a:xfrm>
          <a:off x="0" y="0"/>
          <a:ext cx="0" cy="0"/>
          <a:chOff x="0" y="0"/>
          <a:chExt cx="0" cy="0"/>
        </a:xfrm>
      </p:grpSpPr>
      <p:sp>
        <p:nvSpPr>
          <p:cNvPr id="833" name="Google Shape;833;p50"/>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34" name="Google Shape;834;p50"/>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835" name="Google Shape;835;p50"/>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36" name="Google Shape;836;p50"/>
          <p:cNvGrpSpPr/>
          <p:nvPr/>
        </p:nvGrpSpPr>
        <p:grpSpPr>
          <a:xfrm>
            <a:off x="1447781" y="-378434"/>
            <a:ext cx="910549" cy="910549"/>
            <a:chOff x="0" y="0"/>
            <a:chExt cx="812800" cy="812800"/>
          </a:xfrm>
        </p:grpSpPr>
        <p:sp>
          <p:nvSpPr>
            <p:cNvPr id="837" name="Google Shape;837;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39" name="Google Shape;839;p50"/>
          <p:cNvSpPr/>
          <p:nvPr/>
        </p:nvSpPr>
        <p:spPr>
          <a:xfrm>
            <a:off x="3265798" y="3497299"/>
            <a:ext cx="11704591" cy="1025402"/>
          </a:xfrm>
          <a:custGeom>
            <a:rect b="b" l="l" r="r" t="t"/>
            <a:pathLst>
              <a:path extrusionOk="0" h="1025402" w="11704591">
                <a:moveTo>
                  <a:pt x="0" y="0"/>
                </a:moveTo>
                <a:lnTo>
                  <a:pt x="11704591" y="0"/>
                </a:lnTo>
                <a:lnTo>
                  <a:pt x="11704591" y="1025403"/>
                </a:lnTo>
                <a:lnTo>
                  <a:pt x="0" y="1025403"/>
                </a:lnTo>
                <a:lnTo>
                  <a:pt x="0" y="0"/>
                </a:lnTo>
                <a:close/>
              </a:path>
            </a:pathLst>
          </a:custGeom>
          <a:blipFill rotWithShape="1">
            <a:blip r:embed="rId6">
              <a:alphaModFix/>
            </a:blip>
            <a:stretch>
              <a:fillRect b="0" l="0" r="0" t="0"/>
            </a:stretch>
          </a:blipFill>
          <a:ln>
            <a:noFill/>
          </a:ln>
        </p:spPr>
      </p:sp>
      <p:sp>
        <p:nvSpPr>
          <p:cNvPr id="840" name="Google Shape;840;p50"/>
          <p:cNvSpPr txBox="1"/>
          <p:nvPr/>
        </p:nvSpPr>
        <p:spPr>
          <a:xfrm>
            <a:off x="545676" y="261974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Bagging Classifier có cú pháp như sau:</a:t>
            </a:r>
            <a:endParaRPr>
              <a:latin typeface="Times New Roman"/>
              <a:ea typeface="Times New Roman"/>
              <a:cs typeface="Times New Roman"/>
              <a:sym typeface="Times New Roman"/>
            </a:endParaRPr>
          </a:p>
        </p:txBody>
      </p:sp>
      <p:sp>
        <p:nvSpPr>
          <p:cNvPr id="841" name="Google Shape;841;p50"/>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Bagging Classifier</a:t>
            </a:r>
            <a:endParaRPr>
              <a:latin typeface="Times New Roman"/>
              <a:ea typeface="Times New Roman"/>
              <a:cs typeface="Times New Roman"/>
              <a:sym typeface="Times New Roman"/>
            </a:endParaRPr>
          </a:p>
        </p:txBody>
      </p:sp>
      <p:sp>
        <p:nvSpPr>
          <p:cNvPr id="842" name="Google Shape;842;p50"/>
          <p:cNvSpPr txBox="1"/>
          <p:nvPr/>
        </p:nvSpPr>
        <p:spPr>
          <a:xfrm>
            <a:off x="0" y="408290"/>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6.3.8</a:t>
            </a:r>
            <a:endParaRPr>
              <a:latin typeface="Times New Roman"/>
              <a:ea typeface="Times New Roman"/>
              <a:cs typeface="Times New Roman"/>
              <a:sym typeface="Times New Roman"/>
            </a:endParaRPr>
          </a:p>
        </p:txBody>
      </p:sp>
      <p:sp>
        <p:nvSpPr>
          <p:cNvPr id="843" name="Google Shape;843;p50"/>
          <p:cNvSpPr txBox="1"/>
          <p:nvPr/>
        </p:nvSpPr>
        <p:spPr>
          <a:xfrm>
            <a:off x="545676" y="4662924"/>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Bagging Classifier:</a:t>
            </a:r>
            <a:endParaRPr>
              <a:latin typeface="Times New Roman"/>
              <a:ea typeface="Times New Roman"/>
              <a:cs typeface="Times New Roman"/>
              <a:sym typeface="Times New Roman"/>
            </a:endParaRPr>
          </a:p>
        </p:txBody>
      </p:sp>
      <p:pic>
        <p:nvPicPr>
          <p:cNvPr id="844" name="Google Shape;844;p50"/>
          <p:cNvPicPr preferRelativeResize="0"/>
          <p:nvPr/>
        </p:nvPicPr>
        <p:blipFill>
          <a:blip r:embed="rId7">
            <a:alphaModFix/>
          </a:blip>
          <a:stretch>
            <a:fillRect/>
          </a:stretch>
        </p:blipFill>
        <p:spPr>
          <a:xfrm>
            <a:off x="2585900" y="5324851"/>
            <a:ext cx="13064399" cy="4584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48" name="Shape 848"/>
        <p:cNvGrpSpPr/>
        <p:nvPr/>
      </p:nvGrpSpPr>
      <p:grpSpPr>
        <a:xfrm>
          <a:off x="0" y="0"/>
          <a:ext cx="0" cy="0"/>
          <a:chOff x="0" y="0"/>
          <a:chExt cx="0" cy="0"/>
        </a:xfrm>
      </p:grpSpPr>
      <p:sp>
        <p:nvSpPr>
          <p:cNvPr id="849" name="Google Shape;849;p51"/>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50" name="Google Shape;850;p51"/>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851" name="Google Shape;851;p51"/>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52" name="Google Shape;852;p51"/>
          <p:cNvGrpSpPr/>
          <p:nvPr/>
        </p:nvGrpSpPr>
        <p:grpSpPr>
          <a:xfrm>
            <a:off x="1447781" y="-378434"/>
            <a:ext cx="910549" cy="910549"/>
            <a:chOff x="0" y="0"/>
            <a:chExt cx="812800" cy="812800"/>
          </a:xfrm>
        </p:grpSpPr>
        <p:sp>
          <p:nvSpPr>
            <p:cNvPr id="853" name="Google Shape;853;p5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55" name="Google Shape;855;p51"/>
          <p:cNvSpPr/>
          <p:nvPr/>
        </p:nvSpPr>
        <p:spPr>
          <a:xfrm>
            <a:off x="3296886" y="2181597"/>
            <a:ext cx="9689258" cy="7280785"/>
          </a:xfrm>
          <a:custGeom>
            <a:rect b="b" l="l" r="r" t="t"/>
            <a:pathLst>
              <a:path extrusionOk="0" h="7280785" w="9689258">
                <a:moveTo>
                  <a:pt x="0" y="0"/>
                </a:moveTo>
                <a:lnTo>
                  <a:pt x="9689258" y="0"/>
                </a:lnTo>
                <a:lnTo>
                  <a:pt x="9689258" y="7280785"/>
                </a:lnTo>
                <a:lnTo>
                  <a:pt x="0" y="7280785"/>
                </a:lnTo>
                <a:lnTo>
                  <a:pt x="0" y="0"/>
                </a:lnTo>
                <a:close/>
              </a:path>
            </a:pathLst>
          </a:custGeom>
          <a:blipFill rotWithShape="1">
            <a:blip r:embed="rId6">
              <a:alphaModFix/>
            </a:blip>
            <a:stretch>
              <a:fillRect b="0" l="0" r="0" t="0"/>
            </a:stretch>
          </a:blipFill>
          <a:ln>
            <a:noFill/>
          </a:ln>
        </p:spPr>
      </p:sp>
      <p:sp>
        <p:nvSpPr>
          <p:cNvPr id="856" name="Google Shape;856;p51"/>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Bagging Classifier</a:t>
            </a:r>
            <a:endParaRPr>
              <a:latin typeface="Times New Roman"/>
              <a:ea typeface="Times New Roman"/>
              <a:cs typeface="Times New Roman"/>
              <a:sym typeface="Times New Roman"/>
            </a:endParaRPr>
          </a:p>
        </p:txBody>
      </p:sp>
      <p:sp>
        <p:nvSpPr>
          <p:cNvPr id="857" name="Google Shape;857;p51"/>
          <p:cNvSpPr txBox="1"/>
          <p:nvPr/>
        </p:nvSpPr>
        <p:spPr>
          <a:xfrm>
            <a:off x="0" y="408290"/>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6.3.8</a:t>
            </a:r>
            <a:endParaRPr>
              <a:latin typeface="Times New Roman"/>
              <a:ea typeface="Times New Roman"/>
              <a:cs typeface="Times New Roman"/>
              <a:sym typeface="Times New Roman"/>
            </a:endParaRPr>
          </a:p>
        </p:txBody>
      </p:sp>
      <p:sp>
        <p:nvSpPr>
          <p:cNvPr id="858" name="Google Shape;858;p51"/>
          <p:cNvSpPr txBox="1"/>
          <p:nvPr/>
        </p:nvSpPr>
        <p:spPr>
          <a:xfrm>
            <a:off x="4310306" y="9554113"/>
            <a:ext cx="81819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Bagging Classifier</a:t>
            </a:r>
            <a:endParaRPr>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62" name="Shape 862"/>
        <p:cNvGrpSpPr/>
        <p:nvPr/>
      </p:nvGrpSpPr>
      <p:grpSpPr>
        <a:xfrm>
          <a:off x="0" y="0"/>
          <a:ext cx="0" cy="0"/>
          <a:chOff x="0" y="0"/>
          <a:chExt cx="0" cy="0"/>
        </a:xfrm>
      </p:grpSpPr>
      <p:sp>
        <p:nvSpPr>
          <p:cNvPr id="863" name="Google Shape;863;p52"/>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64" name="Google Shape;864;p52"/>
          <p:cNvSpPr/>
          <p:nvPr/>
        </p:nvSpPr>
        <p:spPr>
          <a:xfrm>
            <a:off x="11218129" y="14858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865" name="Google Shape;865;p5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66" name="Google Shape;866;p52"/>
          <p:cNvGrpSpPr/>
          <p:nvPr/>
        </p:nvGrpSpPr>
        <p:grpSpPr>
          <a:xfrm>
            <a:off x="1447781" y="-378434"/>
            <a:ext cx="910549" cy="910549"/>
            <a:chOff x="0" y="0"/>
            <a:chExt cx="812800" cy="812800"/>
          </a:xfrm>
        </p:grpSpPr>
        <p:sp>
          <p:nvSpPr>
            <p:cNvPr id="867" name="Google Shape;867;p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69" name="Google Shape;869;p52"/>
          <p:cNvSpPr/>
          <p:nvPr/>
        </p:nvSpPr>
        <p:spPr>
          <a:xfrm>
            <a:off x="2882800" y="3524790"/>
            <a:ext cx="13263094" cy="873617"/>
          </a:xfrm>
          <a:custGeom>
            <a:rect b="b" l="l" r="r" t="t"/>
            <a:pathLst>
              <a:path extrusionOk="0" h="873617" w="13263094">
                <a:moveTo>
                  <a:pt x="0" y="0"/>
                </a:moveTo>
                <a:lnTo>
                  <a:pt x="13263094" y="0"/>
                </a:lnTo>
                <a:lnTo>
                  <a:pt x="13263094" y="873617"/>
                </a:lnTo>
                <a:lnTo>
                  <a:pt x="0" y="873617"/>
                </a:lnTo>
                <a:lnTo>
                  <a:pt x="0" y="0"/>
                </a:lnTo>
                <a:close/>
              </a:path>
            </a:pathLst>
          </a:custGeom>
          <a:blipFill rotWithShape="1">
            <a:blip r:embed="rId6">
              <a:alphaModFix/>
            </a:blip>
            <a:stretch>
              <a:fillRect b="0" l="0" r="0" t="0"/>
            </a:stretch>
          </a:blipFill>
          <a:ln>
            <a:noFill/>
          </a:ln>
        </p:spPr>
      </p:sp>
      <p:sp>
        <p:nvSpPr>
          <p:cNvPr id="870" name="Google Shape;870;p52"/>
          <p:cNvSpPr txBox="1"/>
          <p:nvPr/>
        </p:nvSpPr>
        <p:spPr>
          <a:xfrm>
            <a:off x="545676" y="2625868"/>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Extra Trees Classifier có cú pháp như sau:</a:t>
            </a:r>
            <a:endParaRPr>
              <a:latin typeface="Times New Roman"/>
              <a:ea typeface="Times New Roman"/>
              <a:cs typeface="Times New Roman"/>
              <a:sym typeface="Times New Roman"/>
            </a:endParaRPr>
          </a:p>
        </p:txBody>
      </p:sp>
      <p:sp>
        <p:nvSpPr>
          <p:cNvPr id="871" name="Google Shape;871;p52"/>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Extra Trees Classifier</a:t>
            </a:r>
            <a:endParaRPr>
              <a:latin typeface="Times New Roman"/>
              <a:ea typeface="Times New Roman"/>
              <a:cs typeface="Times New Roman"/>
              <a:sym typeface="Times New Roman"/>
            </a:endParaRPr>
          </a:p>
        </p:txBody>
      </p:sp>
      <p:sp>
        <p:nvSpPr>
          <p:cNvPr id="872" name="Google Shape;872;p52"/>
          <p:cNvSpPr txBox="1"/>
          <p:nvPr/>
        </p:nvSpPr>
        <p:spPr>
          <a:xfrm>
            <a:off x="28393" y="447638"/>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6.3.9</a:t>
            </a:r>
            <a:endParaRPr>
              <a:latin typeface="Times New Roman"/>
              <a:ea typeface="Times New Roman"/>
              <a:cs typeface="Times New Roman"/>
              <a:sym typeface="Times New Roman"/>
            </a:endParaRPr>
          </a:p>
        </p:txBody>
      </p:sp>
      <p:sp>
        <p:nvSpPr>
          <p:cNvPr id="873" name="Google Shape;873;p52"/>
          <p:cNvSpPr txBox="1"/>
          <p:nvPr/>
        </p:nvSpPr>
        <p:spPr>
          <a:xfrm>
            <a:off x="545676" y="4669045"/>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Extra Trees Classifier:</a:t>
            </a:r>
            <a:endParaRPr>
              <a:latin typeface="Times New Roman"/>
              <a:ea typeface="Times New Roman"/>
              <a:cs typeface="Times New Roman"/>
              <a:sym typeface="Times New Roman"/>
            </a:endParaRPr>
          </a:p>
        </p:txBody>
      </p:sp>
      <p:pic>
        <p:nvPicPr>
          <p:cNvPr id="874" name="Google Shape;874;p52"/>
          <p:cNvPicPr preferRelativeResize="0"/>
          <p:nvPr/>
        </p:nvPicPr>
        <p:blipFill>
          <a:blip r:embed="rId7">
            <a:alphaModFix/>
          </a:blip>
          <a:stretch>
            <a:fillRect/>
          </a:stretch>
        </p:blipFill>
        <p:spPr>
          <a:xfrm>
            <a:off x="2533388" y="5461404"/>
            <a:ext cx="12538374" cy="4495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78" name="Shape 878"/>
        <p:cNvGrpSpPr/>
        <p:nvPr/>
      </p:nvGrpSpPr>
      <p:grpSpPr>
        <a:xfrm>
          <a:off x="0" y="0"/>
          <a:ext cx="0" cy="0"/>
          <a:chOff x="0" y="0"/>
          <a:chExt cx="0" cy="0"/>
        </a:xfrm>
      </p:grpSpPr>
      <p:sp>
        <p:nvSpPr>
          <p:cNvPr id="879" name="Google Shape;879;p53"/>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80" name="Google Shape;880;p53"/>
          <p:cNvSpPr/>
          <p:nvPr/>
        </p:nvSpPr>
        <p:spPr>
          <a:xfrm>
            <a:off x="11218129" y="14858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881" name="Google Shape;881;p5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82" name="Google Shape;882;p53"/>
          <p:cNvGrpSpPr/>
          <p:nvPr/>
        </p:nvGrpSpPr>
        <p:grpSpPr>
          <a:xfrm>
            <a:off x="1447781" y="-378434"/>
            <a:ext cx="910549" cy="910549"/>
            <a:chOff x="0" y="0"/>
            <a:chExt cx="812800" cy="812800"/>
          </a:xfrm>
        </p:grpSpPr>
        <p:sp>
          <p:nvSpPr>
            <p:cNvPr id="883" name="Google Shape;883;p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5" name="Google Shape;885;p53"/>
          <p:cNvSpPr/>
          <p:nvPr/>
        </p:nvSpPr>
        <p:spPr>
          <a:xfrm>
            <a:off x="3500180" y="2181597"/>
            <a:ext cx="9282671" cy="6969233"/>
          </a:xfrm>
          <a:custGeom>
            <a:rect b="b" l="l" r="r" t="t"/>
            <a:pathLst>
              <a:path extrusionOk="0" h="6969233" w="9282671">
                <a:moveTo>
                  <a:pt x="0" y="0"/>
                </a:moveTo>
                <a:lnTo>
                  <a:pt x="9282671" y="0"/>
                </a:lnTo>
                <a:lnTo>
                  <a:pt x="9282671" y="6969233"/>
                </a:lnTo>
                <a:lnTo>
                  <a:pt x="0" y="6969233"/>
                </a:lnTo>
                <a:lnTo>
                  <a:pt x="0" y="0"/>
                </a:lnTo>
                <a:close/>
              </a:path>
            </a:pathLst>
          </a:custGeom>
          <a:blipFill rotWithShape="1">
            <a:blip r:embed="rId6">
              <a:alphaModFix/>
            </a:blip>
            <a:stretch>
              <a:fillRect b="0" l="0" r="0" t="0"/>
            </a:stretch>
          </a:blipFill>
          <a:ln>
            <a:noFill/>
          </a:ln>
        </p:spPr>
      </p:sp>
      <p:sp>
        <p:nvSpPr>
          <p:cNvPr id="886" name="Google Shape;886;p53"/>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Extra Trees Classifier</a:t>
            </a:r>
            <a:endParaRPr>
              <a:latin typeface="Times New Roman"/>
              <a:ea typeface="Times New Roman"/>
              <a:cs typeface="Times New Roman"/>
              <a:sym typeface="Times New Roman"/>
            </a:endParaRPr>
          </a:p>
        </p:txBody>
      </p:sp>
      <p:sp>
        <p:nvSpPr>
          <p:cNvPr id="887" name="Google Shape;887;p53"/>
          <p:cNvSpPr txBox="1"/>
          <p:nvPr/>
        </p:nvSpPr>
        <p:spPr>
          <a:xfrm>
            <a:off x="28393" y="447638"/>
            <a:ext cx="200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6.3.9</a:t>
            </a:r>
            <a:endParaRPr>
              <a:latin typeface="Times New Roman"/>
              <a:ea typeface="Times New Roman"/>
              <a:cs typeface="Times New Roman"/>
              <a:sym typeface="Times New Roman"/>
            </a:endParaRPr>
          </a:p>
        </p:txBody>
      </p:sp>
      <p:sp>
        <p:nvSpPr>
          <p:cNvPr id="888" name="Google Shape;888;p53"/>
          <p:cNvSpPr txBox="1"/>
          <p:nvPr/>
        </p:nvSpPr>
        <p:spPr>
          <a:xfrm>
            <a:off x="4310306" y="9446643"/>
            <a:ext cx="81819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Extra Trees Classifier</a:t>
            </a:r>
            <a:endParaRPr>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892" name="Shape 892"/>
        <p:cNvGrpSpPr/>
        <p:nvPr/>
      </p:nvGrpSpPr>
      <p:grpSpPr>
        <a:xfrm>
          <a:off x="0" y="0"/>
          <a:ext cx="0" cy="0"/>
          <a:chOff x="0" y="0"/>
          <a:chExt cx="0" cy="0"/>
        </a:xfrm>
      </p:grpSpPr>
      <p:sp>
        <p:nvSpPr>
          <p:cNvPr id="893" name="Google Shape;893;p54"/>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894" name="Google Shape;894;p54"/>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895" name="Google Shape;895;p5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896" name="Google Shape;896;p54"/>
          <p:cNvGrpSpPr/>
          <p:nvPr/>
        </p:nvGrpSpPr>
        <p:grpSpPr>
          <a:xfrm>
            <a:off x="1447781" y="-378434"/>
            <a:ext cx="910549" cy="910549"/>
            <a:chOff x="0" y="0"/>
            <a:chExt cx="812800" cy="812800"/>
          </a:xfrm>
        </p:grpSpPr>
        <p:sp>
          <p:nvSpPr>
            <p:cNvPr id="897" name="Google Shape;897;p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9" name="Google Shape;899;p54"/>
          <p:cNvSpPr/>
          <p:nvPr/>
        </p:nvSpPr>
        <p:spPr>
          <a:xfrm>
            <a:off x="2859369" y="3540187"/>
            <a:ext cx="12945184" cy="830582"/>
          </a:xfrm>
          <a:custGeom>
            <a:rect b="b" l="l" r="r" t="t"/>
            <a:pathLst>
              <a:path extrusionOk="0" h="830582" w="12945184">
                <a:moveTo>
                  <a:pt x="0" y="0"/>
                </a:moveTo>
                <a:lnTo>
                  <a:pt x="12945184" y="0"/>
                </a:lnTo>
                <a:lnTo>
                  <a:pt x="12945184" y="830581"/>
                </a:lnTo>
                <a:lnTo>
                  <a:pt x="0" y="830581"/>
                </a:lnTo>
                <a:lnTo>
                  <a:pt x="0" y="0"/>
                </a:lnTo>
                <a:close/>
              </a:path>
            </a:pathLst>
          </a:custGeom>
          <a:blipFill rotWithShape="1">
            <a:blip r:embed="rId6">
              <a:alphaModFix/>
            </a:blip>
            <a:stretch>
              <a:fillRect b="-2573" l="0" r="0" t="0"/>
            </a:stretch>
          </a:blipFill>
          <a:ln>
            <a:noFill/>
          </a:ln>
        </p:spPr>
      </p:sp>
      <p:sp>
        <p:nvSpPr>
          <p:cNvPr id="900" name="Google Shape;900;p54"/>
          <p:cNvSpPr txBox="1"/>
          <p:nvPr/>
        </p:nvSpPr>
        <p:spPr>
          <a:xfrm>
            <a:off x="545676" y="261974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Gradient Boosting Classifier có cú pháp như sau:</a:t>
            </a:r>
            <a:endParaRPr>
              <a:latin typeface="Times New Roman"/>
              <a:ea typeface="Times New Roman"/>
              <a:cs typeface="Times New Roman"/>
              <a:sym typeface="Times New Roman"/>
            </a:endParaRPr>
          </a:p>
        </p:txBody>
      </p:sp>
      <p:sp>
        <p:nvSpPr>
          <p:cNvPr id="901" name="Google Shape;901;p54"/>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Gradient Boosting Classifier</a:t>
            </a:r>
            <a:endParaRPr>
              <a:latin typeface="Times New Roman"/>
              <a:ea typeface="Times New Roman"/>
              <a:cs typeface="Times New Roman"/>
              <a:sym typeface="Times New Roman"/>
            </a:endParaRPr>
          </a:p>
        </p:txBody>
      </p:sp>
      <p:sp>
        <p:nvSpPr>
          <p:cNvPr id="902" name="Google Shape;902;p54"/>
          <p:cNvSpPr txBox="1"/>
          <p:nvPr/>
        </p:nvSpPr>
        <p:spPr>
          <a:xfrm>
            <a:off x="44637" y="575740"/>
            <a:ext cx="1858500" cy="7419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819" u="none" cap="none" strike="noStrike">
                <a:solidFill>
                  <a:srgbClr val="363062"/>
                </a:solidFill>
                <a:latin typeface="Times New Roman"/>
                <a:ea typeface="Times New Roman"/>
                <a:cs typeface="Times New Roman"/>
                <a:sym typeface="Times New Roman"/>
              </a:rPr>
              <a:t>6.3.10</a:t>
            </a:r>
            <a:endParaRPr>
              <a:latin typeface="Times New Roman"/>
              <a:ea typeface="Times New Roman"/>
              <a:cs typeface="Times New Roman"/>
              <a:sym typeface="Times New Roman"/>
            </a:endParaRPr>
          </a:p>
        </p:txBody>
      </p:sp>
      <p:sp>
        <p:nvSpPr>
          <p:cNvPr id="903" name="Google Shape;903;p54"/>
          <p:cNvSpPr txBox="1"/>
          <p:nvPr/>
        </p:nvSpPr>
        <p:spPr>
          <a:xfrm>
            <a:off x="545676" y="4662924"/>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Gradient Boosting Classifier:</a:t>
            </a:r>
            <a:endParaRPr>
              <a:latin typeface="Times New Roman"/>
              <a:ea typeface="Times New Roman"/>
              <a:cs typeface="Times New Roman"/>
              <a:sym typeface="Times New Roman"/>
            </a:endParaRPr>
          </a:p>
        </p:txBody>
      </p:sp>
      <p:pic>
        <p:nvPicPr>
          <p:cNvPr id="904" name="Google Shape;904;p54"/>
          <p:cNvPicPr preferRelativeResize="0"/>
          <p:nvPr/>
        </p:nvPicPr>
        <p:blipFill>
          <a:blip r:embed="rId7">
            <a:alphaModFix/>
          </a:blip>
          <a:stretch>
            <a:fillRect/>
          </a:stretch>
        </p:blipFill>
        <p:spPr>
          <a:xfrm>
            <a:off x="2469463" y="5476776"/>
            <a:ext cx="12666224" cy="4584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08" name="Shape 908"/>
        <p:cNvGrpSpPr/>
        <p:nvPr/>
      </p:nvGrpSpPr>
      <p:grpSpPr>
        <a:xfrm>
          <a:off x="0" y="0"/>
          <a:ext cx="0" cy="0"/>
          <a:chOff x="0" y="0"/>
          <a:chExt cx="0" cy="0"/>
        </a:xfrm>
      </p:grpSpPr>
      <p:sp>
        <p:nvSpPr>
          <p:cNvPr id="909" name="Google Shape;909;p55"/>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10" name="Google Shape;910;p55"/>
          <p:cNvSpPr/>
          <p:nvPr/>
        </p:nvSpPr>
        <p:spPr>
          <a:xfrm>
            <a:off x="11030168" y="2100540"/>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4">
              <a:alphaModFix/>
            </a:blip>
            <a:stretch>
              <a:fillRect b="0" l="0" r="0" t="0"/>
            </a:stretch>
          </a:blipFill>
          <a:ln>
            <a:noFill/>
          </a:ln>
        </p:spPr>
      </p:sp>
      <p:sp>
        <p:nvSpPr>
          <p:cNvPr id="911" name="Google Shape;911;p5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912" name="Google Shape;912;p55"/>
          <p:cNvGrpSpPr/>
          <p:nvPr/>
        </p:nvGrpSpPr>
        <p:grpSpPr>
          <a:xfrm>
            <a:off x="1447781" y="-378434"/>
            <a:ext cx="910549" cy="910549"/>
            <a:chOff x="0" y="0"/>
            <a:chExt cx="812800" cy="812800"/>
          </a:xfrm>
        </p:grpSpPr>
        <p:sp>
          <p:nvSpPr>
            <p:cNvPr id="913" name="Google Shape;913;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5" name="Google Shape;915;p55"/>
          <p:cNvSpPr/>
          <p:nvPr/>
        </p:nvSpPr>
        <p:spPr>
          <a:xfrm>
            <a:off x="3636422" y="2100540"/>
            <a:ext cx="9569466" cy="7328515"/>
          </a:xfrm>
          <a:custGeom>
            <a:rect b="b" l="l" r="r" t="t"/>
            <a:pathLst>
              <a:path extrusionOk="0" h="7328515" w="9569466">
                <a:moveTo>
                  <a:pt x="0" y="0"/>
                </a:moveTo>
                <a:lnTo>
                  <a:pt x="9569466" y="0"/>
                </a:lnTo>
                <a:lnTo>
                  <a:pt x="9569466" y="7328515"/>
                </a:lnTo>
                <a:lnTo>
                  <a:pt x="0" y="7328515"/>
                </a:lnTo>
                <a:lnTo>
                  <a:pt x="0" y="0"/>
                </a:lnTo>
                <a:close/>
              </a:path>
            </a:pathLst>
          </a:custGeom>
          <a:blipFill rotWithShape="1">
            <a:blip r:embed="rId6">
              <a:alphaModFix/>
            </a:blip>
            <a:stretch>
              <a:fillRect b="0" l="0" r="0" t="0"/>
            </a:stretch>
          </a:blipFill>
          <a:ln>
            <a:noFill/>
          </a:ln>
        </p:spPr>
      </p:sp>
      <p:sp>
        <p:nvSpPr>
          <p:cNvPr id="916" name="Google Shape;916;p55"/>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Gradient Boosting Classifier</a:t>
            </a:r>
            <a:endParaRPr>
              <a:latin typeface="Times New Roman"/>
              <a:ea typeface="Times New Roman"/>
              <a:cs typeface="Times New Roman"/>
              <a:sym typeface="Times New Roman"/>
            </a:endParaRPr>
          </a:p>
        </p:txBody>
      </p:sp>
      <p:sp>
        <p:nvSpPr>
          <p:cNvPr id="917" name="Google Shape;917;p55"/>
          <p:cNvSpPr txBox="1"/>
          <p:nvPr/>
        </p:nvSpPr>
        <p:spPr>
          <a:xfrm>
            <a:off x="44637" y="575740"/>
            <a:ext cx="1858500" cy="7419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819" u="none" cap="none" strike="noStrike">
                <a:solidFill>
                  <a:srgbClr val="363062"/>
                </a:solidFill>
                <a:latin typeface="Times New Roman"/>
                <a:ea typeface="Times New Roman"/>
                <a:cs typeface="Times New Roman"/>
                <a:sym typeface="Times New Roman"/>
              </a:rPr>
              <a:t>6.3.10</a:t>
            </a:r>
            <a:endParaRPr>
              <a:latin typeface="Times New Roman"/>
              <a:ea typeface="Times New Roman"/>
              <a:cs typeface="Times New Roman"/>
              <a:sym typeface="Times New Roman"/>
            </a:endParaRPr>
          </a:p>
        </p:txBody>
      </p:sp>
      <p:sp>
        <p:nvSpPr>
          <p:cNvPr id="918" name="Google Shape;918;p55"/>
          <p:cNvSpPr txBox="1"/>
          <p:nvPr/>
        </p:nvSpPr>
        <p:spPr>
          <a:xfrm>
            <a:off x="3591493" y="9552880"/>
            <a:ext cx="96144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Gradient Boosting Classifier</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22" name="Shape 922"/>
        <p:cNvGrpSpPr/>
        <p:nvPr/>
      </p:nvGrpSpPr>
      <p:grpSpPr>
        <a:xfrm>
          <a:off x="0" y="0"/>
          <a:ext cx="0" cy="0"/>
          <a:chOff x="0" y="0"/>
          <a:chExt cx="0" cy="0"/>
        </a:xfrm>
      </p:grpSpPr>
      <p:sp>
        <p:nvSpPr>
          <p:cNvPr id="923" name="Google Shape;923;p56"/>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24" name="Google Shape;924;p56"/>
          <p:cNvSpPr/>
          <p:nvPr/>
        </p:nvSpPr>
        <p:spPr>
          <a:xfrm>
            <a:off x="11074805" y="1395935"/>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925" name="Google Shape;925;p5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926" name="Google Shape;926;p56"/>
          <p:cNvGrpSpPr/>
          <p:nvPr/>
        </p:nvGrpSpPr>
        <p:grpSpPr>
          <a:xfrm>
            <a:off x="1447781" y="-378434"/>
            <a:ext cx="910549" cy="910549"/>
            <a:chOff x="0" y="0"/>
            <a:chExt cx="812800" cy="812800"/>
          </a:xfrm>
        </p:grpSpPr>
        <p:sp>
          <p:nvSpPr>
            <p:cNvPr id="927" name="Google Shape;927;p5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9" name="Google Shape;929;p56"/>
          <p:cNvSpPr/>
          <p:nvPr/>
        </p:nvSpPr>
        <p:spPr>
          <a:xfrm>
            <a:off x="2402967" y="3846931"/>
            <a:ext cx="12854537" cy="810764"/>
          </a:xfrm>
          <a:custGeom>
            <a:rect b="b" l="l" r="r" t="t"/>
            <a:pathLst>
              <a:path extrusionOk="0" h="810764" w="12854537">
                <a:moveTo>
                  <a:pt x="0" y="0"/>
                </a:moveTo>
                <a:lnTo>
                  <a:pt x="12854537" y="0"/>
                </a:lnTo>
                <a:lnTo>
                  <a:pt x="12854537" y="810764"/>
                </a:lnTo>
                <a:lnTo>
                  <a:pt x="0" y="810764"/>
                </a:lnTo>
                <a:lnTo>
                  <a:pt x="0" y="0"/>
                </a:lnTo>
                <a:close/>
              </a:path>
            </a:pathLst>
          </a:custGeom>
          <a:blipFill rotWithShape="1">
            <a:blip r:embed="rId6">
              <a:alphaModFix/>
            </a:blip>
            <a:stretch>
              <a:fillRect b="0" l="0" r="0" t="0"/>
            </a:stretch>
          </a:blipFill>
          <a:ln>
            <a:noFill/>
          </a:ln>
        </p:spPr>
      </p:sp>
      <p:sp>
        <p:nvSpPr>
          <p:cNvPr id="930" name="Google Shape;930;p56"/>
          <p:cNvSpPr txBox="1"/>
          <p:nvPr/>
        </p:nvSpPr>
        <p:spPr>
          <a:xfrm>
            <a:off x="402353" y="2913847"/>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Tương tự, mô hình XGBoost Classifier có cú pháp như sau:</a:t>
            </a:r>
            <a:endParaRPr>
              <a:latin typeface="Times New Roman"/>
              <a:ea typeface="Times New Roman"/>
              <a:cs typeface="Times New Roman"/>
              <a:sym typeface="Times New Roman"/>
            </a:endParaRPr>
          </a:p>
        </p:txBody>
      </p:sp>
      <p:sp>
        <p:nvSpPr>
          <p:cNvPr id="931" name="Google Shape;931;p56"/>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XGBoost Classifier</a:t>
            </a:r>
            <a:endParaRPr>
              <a:latin typeface="Times New Roman"/>
              <a:ea typeface="Times New Roman"/>
              <a:cs typeface="Times New Roman"/>
              <a:sym typeface="Times New Roman"/>
            </a:endParaRPr>
          </a:p>
        </p:txBody>
      </p:sp>
      <p:sp>
        <p:nvSpPr>
          <p:cNvPr id="932" name="Google Shape;932;p56"/>
          <p:cNvSpPr txBox="1"/>
          <p:nvPr/>
        </p:nvSpPr>
        <p:spPr>
          <a:xfrm>
            <a:off x="402353" y="4957023"/>
            <a:ext cx="16513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Đánh giá hiệu suất của mô hình XGBoost Classifier:</a:t>
            </a:r>
            <a:endParaRPr>
              <a:latin typeface="Times New Roman"/>
              <a:ea typeface="Times New Roman"/>
              <a:cs typeface="Times New Roman"/>
              <a:sym typeface="Times New Roman"/>
            </a:endParaRPr>
          </a:p>
        </p:txBody>
      </p:sp>
      <p:sp>
        <p:nvSpPr>
          <p:cNvPr id="933" name="Google Shape;933;p56"/>
          <p:cNvSpPr txBox="1"/>
          <p:nvPr/>
        </p:nvSpPr>
        <p:spPr>
          <a:xfrm>
            <a:off x="44637" y="575740"/>
            <a:ext cx="1858500" cy="7419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819" u="none" cap="none" strike="noStrike">
                <a:solidFill>
                  <a:srgbClr val="363062"/>
                </a:solidFill>
                <a:latin typeface="Times New Roman"/>
                <a:ea typeface="Times New Roman"/>
                <a:cs typeface="Times New Roman"/>
                <a:sym typeface="Times New Roman"/>
              </a:rPr>
              <a:t>6.3.11</a:t>
            </a:r>
            <a:endParaRPr>
              <a:latin typeface="Times New Roman"/>
              <a:ea typeface="Times New Roman"/>
              <a:cs typeface="Times New Roman"/>
              <a:sym typeface="Times New Roman"/>
            </a:endParaRPr>
          </a:p>
        </p:txBody>
      </p:sp>
      <p:pic>
        <p:nvPicPr>
          <p:cNvPr id="934" name="Google Shape;934;p56"/>
          <p:cNvPicPr preferRelativeResize="0"/>
          <p:nvPr/>
        </p:nvPicPr>
        <p:blipFill>
          <a:blip r:embed="rId7">
            <a:alphaModFix/>
          </a:blip>
          <a:stretch>
            <a:fillRect/>
          </a:stretch>
        </p:blipFill>
        <p:spPr>
          <a:xfrm>
            <a:off x="2876000" y="5631126"/>
            <a:ext cx="11566499" cy="411117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38" name="Shape 938"/>
        <p:cNvGrpSpPr/>
        <p:nvPr/>
      </p:nvGrpSpPr>
      <p:grpSpPr>
        <a:xfrm>
          <a:off x="0" y="0"/>
          <a:ext cx="0" cy="0"/>
          <a:chOff x="0" y="0"/>
          <a:chExt cx="0" cy="0"/>
        </a:xfrm>
      </p:grpSpPr>
      <p:sp>
        <p:nvSpPr>
          <p:cNvPr id="939" name="Google Shape;939;p57"/>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40" name="Google Shape;940;p57"/>
          <p:cNvSpPr/>
          <p:nvPr/>
        </p:nvSpPr>
        <p:spPr>
          <a:xfrm>
            <a:off x="11074805" y="1395935"/>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941" name="Google Shape;941;p57"/>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942" name="Google Shape;942;p57"/>
          <p:cNvGrpSpPr/>
          <p:nvPr/>
        </p:nvGrpSpPr>
        <p:grpSpPr>
          <a:xfrm>
            <a:off x="1447781" y="-378434"/>
            <a:ext cx="910549" cy="910549"/>
            <a:chOff x="0" y="0"/>
            <a:chExt cx="812800" cy="812800"/>
          </a:xfrm>
        </p:grpSpPr>
        <p:sp>
          <p:nvSpPr>
            <p:cNvPr id="943" name="Google Shape;943;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45" name="Google Shape;945;p57"/>
          <p:cNvSpPr/>
          <p:nvPr/>
        </p:nvSpPr>
        <p:spPr>
          <a:xfrm>
            <a:off x="3464792" y="2181597"/>
            <a:ext cx="9353447" cy="7284616"/>
          </a:xfrm>
          <a:custGeom>
            <a:rect b="b" l="l" r="r" t="t"/>
            <a:pathLst>
              <a:path extrusionOk="0" h="7284616" w="9353447">
                <a:moveTo>
                  <a:pt x="0" y="0"/>
                </a:moveTo>
                <a:lnTo>
                  <a:pt x="9353447" y="0"/>
                </a:lnTo>
                <a:lnTo>
                  <a:pt x="9353447" y="7284616"/>
                </a:lnTo>
                <a:lnTo>
                  <a:pt x="0" y="7284616"/>
                </a:lnTo>
                <a:lnTo>
                  <a:pt x="0" y="0"/>
                </a:lnTo>
                <a:close/>
              </a:path>
            </a:pathLst>
          </a:custGeom>
          <a:blipFill rotWithShape="1">
            <a:blip r:embed="rId6">
              <a:alphaModFix/>
            </a:blip>
            <a:stretch>
              <a:fillRect b="0" l="0" r="0" t="0"/>
            </a:stretch>
          </a:blipFill>
          <a:ln>
            <a:noFill/>
          </a:ln>
        </p:spPr>
      </p:sp>
      <p:sp>
        <p:nvSpPr>
          <p:cNvPr id="946" name="Google Shape;946;p57"/>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XGBoost Classifier</a:t>
            </a:r>
            <a:endParaRPr>
              <a:latin typeface="Times New Roman"/>
              <a:ea typeface="Times New Roman"/>
              <a:cs typeface="Times New Roman"/>
              <a:sym typeface="Times New Roman"/>
            </a:endParaRPr>
          </a:p>
        </p:txBody>
      </p:sp>
      <p:sp>
        <p:nvSpPr>
          <p:cNvPr id="947" name="Google Shape;947;p57"/>
          <p:cNvSpPr txBox="1"/>
          <p:nvPr/>
        </p:nvSpPr>
        <p:spPr>
          <a:xfrm>
            <a:off x="44637" y="575740"/>
            <a:ext cx="1858500" cy="7419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819" u="none" cap="none" strike="noStrike">
                <a:solidFill>
                  <a:srgbClr val="363062"/>
                </a:solidFill>
                <a:latin typeface="Times New Roman"/>
                <a:ea typeface="Times New Roman"/>
                <a:cs typeface="Times New Roman"/>
                <a:sym typeface="Times New Roman"/>
              </a:rPr>
              <a:t>6.3.11</a:t>
            </a:r>
            <a:endParaRPr>
              <a:latin typeface="Times New Roman"/>
              <a:ea typeface="Times New Roman"/>
              <a:cs typeface="Times New Roman"/>
              <a:sym typeface="Times New Roman"/>
            </a:endParaRPr>
          </a:p>
        </p:txBody>
      </p:sp>
      <p:sp>
        <p:nvSpPr>
          <p:cNvPr id="948" name="Google Shape;948;p57"/>
          <p:cNvSpPr txBox="1"/>
          <p:nvPr/>
        </p:nvSpPr>
        <p:spPr>
          <a:xfrm>
            <a:off x="4310306" y="9637663"/>
            <a:ext cx="9614400" cy="531300"/>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1" i="0" lang="en-US" sz="3452" u="none" cap="none" strike="noStrike">
                <a:solidFill>
                  <a:srgbClr val="363062"/>
                </a:solidFill>
                <a:latin typeface="Times New Roman"/>
                <a:ea typeface="Times New Roman"/>
                <a:cs typeface="Times New Roman"/>
                <a:sym typeface="Times New Roman"/>
              </a:rPr>
              <a:t>Sơ đồ nhầm lẫn XGBoost Classifier</a:t>
            </a:r>
            <a:endParaRPr>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52" name="Shape 952"/>
        <p:cNvGrpSpPr/>
        <p:nvPr/>
      </p:nvGrpSpPr>
      <p:grpSpPr>
        <a:xfrm>
          <a:off x="0" y="0"/>
          <a:ext cx="0" cy="0"/>
          <a:chOff x="0" y="0"/>
          <a:chExt cx="0" cy="0"/>
        </a:xfrm>
      </p:grpSpPr>
      <p:sp>
        <p:nvSpPr>
          <p:cNvPr id="953" name="Google Shape;953;p58"/>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54" name="Google Shape;954;p58"/>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4">
              <a:alphaModFix/>
            </a:blip>
            <a:stretch>
              <a:fillRect b="0" l="0" r="0" t="0"/>
            </a:stretch>
          </a:blipFill>
          <a:ln>
            <a:noFill/>
          </a:ln>
        </p:spPr>
      </p:sp>
      <p:grpSp>
        <p:nvGrpSpPr>
          <p:cNvPr id="955" name="Google Shape;955;p58"/>
          <p:cNvGrpSpPr/>
          <p:nvPr/>
        </p:nvGrpSpPr>
        <p:grpSpPr>
          <a:xfrm>
            <a:off x="1447781" y="-378434"/>
            <a:ext cx="910549" cy="910549"/>
            <a:chOff x="0" y="0"/>
            <a:chExt cx="812800" cy="812800"/>
          </a:xfrm>
        </p:grpSpPr>
        <p:sp>
          <p:nvSpPr>
            <p:cNvPr id="956" name="Google Shape;956;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8" name="Google Shape;958;p58"/>
          <p:cNvSpPr/>
          <p:nvPr/>
        </p:nvSpPr>
        <p:spPr>
          <a:xfrm>
            <a:off x="11518490" y="0"/>
            <a:ext cx="6769510" cy="10287000"/>
          </a:xfrm>
          <a:custGeom>
            <a:rect b="b" l="l" r="r" t="t"/>
            <a:pathLst>
              <a:path extrusionOk="0" h="10287000" w="6769510">
                <a:moveTo>
                  <a:pt x="0" y="0"/>
                </a:moveTo>
                <a:lnTo>
                  <a:pt x="6769510" y="0"/>
                </a:lnTo>
                <a:lnTo>
                  <a:pt x="6769510" y="10287000"/>
                </a:lnTo>
                <a:lnTo>
                  <a:pt x="0" y="10287000"/>
                </a:lnTo>
                <a:lnTo>
                  <a:pt x="0" y="0"/>
                </a:lnTo>
                <a:close/>
              </a:path>
            </a:pathLst>
          </a:custGeom>
          <a:blipFill rotWithShape="1">
            <a:blip r:embed="rId5">
              <a:alphaModFix/>
            </a:blip>
            <a:stretch>
              <a:fillRect b="0" l="0" r="0" t="0"/>
            </a:stretch>
          </a:blipFill>
          <a:ln>
            <a:noFill/>
          </a:ln>
        </p:spPr>
      </p:sp>
      <p:sp>
        <p:nvSpPr>
          <p:cNvPr id="959" name="Google Shape;959;p58"/>
          <p:cNvSpPr txBox="1"/>
          <p:nvPr/>
        </p:nvSpPr>
        <p:spPr>
          <a:xfrm>
            <a:off x="602291" y="2686416"/>
            <a:ext cx="9208800" cy="70950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Chúng em đã tạo nhiều mô hình phân loại, huấn luyện trên dữ liệu rtrain và thử nghiệm trên dữ liệu test. Chúng em đã sử dụng điểm chính xác để đánh giá hiệu suất của mô hình.</a:t>
            </a:r>
            <a:endParaRPr>
              <a:latin typeface="Times New Roman"/>
              <a:ea typeface="Times New Roman"/>
              <a:cs typeface="Times New Roman"/>
              <a:sym typeface="Times New Roman"/>
            </a:endParaRPr>
          </a:p>
          <a:p>
            <a:pPr indent="0" lvl="0" marL="0" marR="0" rtl="0" algn="l">
              <a:lnSpc>
                <a:spcPct val="140011"/>
              </a:lnSpc>
              <a:spcBef>
                <a:spcPts val="0"/>
              </a:spcBef>
              <a:spcAft>
                <a:spcPts val="0"/>
              </a:spcAft>
              <a:buNone/>
            </a:pPr>
            <a:r>
              <a:t/>
            </a:r>
            <a:endParaRPr b="1" i="0" sz="3389" u="none" cap="none" strike="noStrike">
              <a:solidFill>
                <a:srgbClr val="363062"/>
              </a:solidFill>
              <a:latin typeface="Times New Roman"/>
              <a:ea typeface="Times New Roman"/>
              <a:cs typeface="Times New Roman"/>
              <a:sym typeface="Times New Roman"/>
            </a:endParaRPr>
          </a:p>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Sử dụng kết quả thu được ở phần trước, chúng em trình bày một bảng hiển thị Điểm chính xác cho từng mô hình khi áp dụng cho bộ kiểm tra x_test.</a:t>
            </a:r>
            <a:endParaRPr>
              <a:latin typeface="Times New Roman"/>
              <a:ea typeface="Times New Roman"/>
              <a:cs typeface="Times New Roman"/>
              <a:sym typeface="Times New Roman"/>
            </a:endParaRPr>
          </a:p>
          <a:p>
            <a:pPr indent="0" lvl="0" marL="0" marR="0" rtl="0" algn="l">
              <a:lnSpc>
                <a:spcPct val="140011"/>
              </a:lnSpc>
              <a:spcBef>
                <a:spcPts val="0"/>
              </a:spcBef>
              <a:spcAft>
                <a:spcPts val="0"/>
              </a:spcAft>
              <a:buNone/>
            </a:pPr>
            <a:r>
              <a:t/>
            </a:r>
            <a:endParaRPr b="1" i="0" sz="3389" u="none" cap="none" strike="noStrike">
              <a:solidFill>
                <a:srgbClr val="363062"/>
              </a:solidFill>
              <a:latin typeface="Times New Roman"/>
              <a:ea typeface="Times New Roman"/>
              <a:cs typeface="Times New Roman"/>
              <a:sym typeface="Times New Roman"/>
            </a:endParaRPr>
          </a:p>
        </p:txBody>
      </p:sp>
      <p:sp>
        <p:nvSpPr>
          <p:cNvPr id="960" name="Google Shape;960;p58"/>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Nhận xét và đánh giá</a:t>
            </a:r>
            <a:endParaRPr>
              <a:latin typeface="Times New Roman"/>
              <a:ea typeface="Times New Roman"/>
              <a:cs typeface="Times New Roman"/>
              <a:sym typeface="Times New Roman"/>
            </a:endParaRPr>
          </a:p>
        </p:txBody>
      </p:sp>
      <p:sp>
        <p:nvSpPr>
          <p:cNvPr id="961" name="Google Shape;961;p58"/>
          <p:cNvSpPr txBox="1"/>
          <p:nvPr/>
        </p:nvSpPr>
        <p:spPr>
          <a:xfrm>
            <a:off x="357716" y="408290"/>
            <a:ext cx="12507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7.1</a:t>
            </a:r>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65" name="Shape 965"/>
        <p:cNvGrpSpPr/>
        <p:nvPr/>
      </p:nvGrpSpPr>
      <p:grpSpPr>
        <a:xfrm>
          <a:off x="0" y="0"/>
          <a:ext cx="0" cy="0"/>
          <a:chOff x="0" y="0"/>
          <a:chExt cx="0" cy="0"/>
        </a:xfrm>
      </p:grpSpPr>
      <p:sp>
        <p:nvSpPr>
          <p:cNvPr id="966" name="Google Shape;966;p59"/>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67" name="Google Shape;967;p59"/>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968" name="Google Shape;968;p59"/>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969" name="Google Shape;969;p59"/>
          <p:cNvGrpSpPr/>
          <p:nvPr/>
        </p:nvGrpSpPr>
        <p:grpSpPr>
          <a:xfrm>
            <a:off x="1447781" y="-378434"/>
            <a:ext cx="910549" cy="910549"/>
            <a:chOff x="0" y="0"/>
            <a:chExt cx="812800" cy="812800"/>
          </a:xfrm>
        </p:grpSpPr>
        <p:sp>
          <p:nvSpPr>
            <p:cNvPr id="970" name="Google Shape;970;p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2" name="Google Shape;972;p59"/>
          <p:cNvSpPr/>
          <p:nvPr/>
        </p:nvSpPr>
        <p:spPr>
          <a:xfrm>
            <a:off x="580214" y="4326930"/>
            <a:ext cx="17127573" cy="3572790"/>
          </a:xfrm>
          <a:custGeom>
            <a:rect b="b" l="l" r="r" t="t"/>
            <a:pathLst>
              <a:path extrusionOk="0" h="3572790" w="17127573">
                <a:moveTo>
                  <a:pt x="0" y="0"/>
                </a:moveTo>
                <a:lnTo>
                  <a:pt x="17127572" y="0"/>
                </a:lnTo>
                <a:lnTo>
                  <a:pt x="17127572" y="3572789"/>
                </a:lnTo>
                <a:lnTo>
                  <a:pt x="0" y="3572789"/>
                </a:lnTo>
                <a:lnTo>
                  <a:pt x="0" y="0"/>
                </a:lnTo>
                <a:close/>
              </a:path>
            </a:pathLst>
          </a:custGeom>
          <a:blipFill rotWithShape="1">
            <a:blip r:embed="rId6">
              <a:alphaModFix/>
            </a:blip>
            <a:stretch>
              <a:fillRect b="0" l="0" r="0" t="0"/>
            </a:stretch>
          </a:blipFill>
          <a:ln>
            <a:noFill/>
          </a:ln>
        </p:spPr>
      </p:sp>
      <p:sp>
        <p:nvSpPr>
          <p:cNvPr id="973" name="Google Shape;973;p59"/>
          <p:cNvSpPr txBox="1"/>
          <p:nvPr/>
        </p:nvSpPr>
        <p:spPr>
          <a:xfrm>
            <a:off x="602291" y="2520835"/>
            <a:ext cx="9545100" cy="12519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Chúng em cũng trình bày một biểu đồ trực quan hóa nội dung bảng:</a:t>
            </a:r>
            <a:endParaRPr>
              <a:latin typeface="Times New Roman"/>
              <a:ea typeface="Times New Roman"/>
              <a:cs typeface="Times New Roman"/>
              <a:sym typeface="Times New Roman"/>
            </a:endParaRPr>
          </a:p>
        </p:txBody>
      </p:sp>
      <p:sp>
        <p:nvSpPr>
          <p:cNvPr id="974" name="Google Shape;974;p59"/>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7.1</a:t>
            </a:r>
            <a:endParaRPr>
              <a:latin typeface="Times New Roman"/>
              <a:ea typeface="Times New Roman"/>
              <a:cs typeface="Times New Roman"/>
              <a:sym typeface="Times New Roman"/>
            </a:endParaRPr>
          </a:p>
        </p:txBody>
      </p:sp>
      <p:sp>
        <p:nvSpPr>
          <p:cNvPr id="975" name="Google Shape;975;p59"/>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Nhận xét và đánh giá</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54" name="Shape 154"/>
        <p:cNvGrpSpPr/>
        <p:nvPr/>
      </p:nvGrpSpPr>
      <p:grpSpPr>
        <a:xfrm>
          <a:off x="0" y="0"/>
          <a:ext cx="0" cy="0"/>
          <a:chOff x="0" y="0"/>
          <a:chExt cx="0" cy="0"/>
        </a:xfrm>
      </p:grpSpPr>
      <p:sp>
        <p:nvSpPr>
          <p:cNvPr id="155" name="Google Shape;155;p6"/>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56" name="Google Shape;156;p6"/>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157" name="Google Shape;157;p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58" name="Google Shape;158;p6"/>
          <p:cNvGrpSpPr/>
          <p:nvPr/>
        </p:nvGrpSpPr>
        <p:grpSpPr>
          <a:xfrm>
            <a:off x="1447781" y="-378434"/>
            <a:ext cx="910549" cy="910549"/>
            <a:chOff x="0" y="0"/>
            <a:chExt cx="812800" cy="812800"/>
          </a:xfrm>
        </p:grpSpPr>
        <p:sp>
          <p:nvSpPr>
            <p:cNvPr id="159" name="Google Shape;15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6"/>
          <p:cNvSpPr/>
          <p:nvPr/>
        </p:nvSpPr>
        <p:spPr>
          <a:xfrm>
            <a:off x="3280109" y="3487746"/>
            <a:ext cx="11727783" cy="6323804"/>
          </a:xfrm>
          <a:custGeom>
            <a:rect b="b" l="l" r="r" t="t"/>
            <a:pathLst>
              <a:path extrusionOk="0" h="6323804" w="11727783">
                <a:moveTo>
                  <a:pt x="0" y="0"/>
                </a:moveTo>
                <a:lnTo>
                  <a:pt x="11727782" y="0"/>
                </a:lnTo>
                <a:lnTo>
                  <a:pt x="11727782" y="6323805"/>
                </a:lnTo>
                <a:lnTo>
                  <a:pt x="0" y="6323805"/>
                </a:lnTo>
                <a:lnTo>
                  <a:pt x="0" y="0"/>
                </a:lnTo>
                <a:close/>
              </a:path>
            </a:pathLst>
          </a:custGeom>
          <a:blipFill rotWithShape="1">
            <a:blip r:embed="rId6">
              <a:alphaModFix/>
            </a:blip>
            <a:stretch>
              <a:fillRect b="0" l="0" r="0" t="0"/>
            </a:stretch>
          </a:blipFill>
          <a:ln>
            <a:noFill/>
          </a:ln>
        </p:spPr>
      </p:sp>
      <p:sp>
        <p:nvSpPr>
          <p:cNvPr id="162" name="Google Shape;162;p6"/>
          <p:cNvSpPr txBox="1"/>
          <p:nvPr/>
        </p:nvSpPr>
        <p:spPr>
          <a:xfrm>
            <a:off x="2358329" y="904875"/>
            <a:ext cx="8187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Chuẩn bị dữ liệu</a:t>
            </a:r>
            <a:endParaRPr>
              <a:latin typeface="Times New Roman"/>
              <a:ea typeface="Times New Roman"/>
              <a:cs typeface="Times New Roman"/>
              <a:sym typeface="Times New Roman"/>
            </a:endParaRPr>
          </a:p>
        </p:txBody>
      </p:sp>
      <p:sp>
        <p:nvSpPr>
          <p:cNvPr id="163" name="Google Shape;163;p6"/>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164" name="Google Shape;164;p6"/>
          <p:cNvSpPr txBox="1"/>
          <p:nvPr/>
        </p:nvSpPr>
        <p:spPr>
          <a:xfrm>
            <a:off x="902748" y="2402262"/>
            <a:ext cx="7411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Đọc file và xem các dòng dữ liệu</a:t>
            </a: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79" name="Shape 979"/>
        <p:cNvGrpSpPr/>
        <p:nvPr/>
      </p:nvGrpSpPr>
      <p:grpSpPr>
        <a:xfrm>
          <a:off x="0" y="0"/>
          <a:ext cx="0" cy="0"/>
          <a:chOff x="0" y="0"/>
          <a:chExt cx="0" cy="0"/>
        </a:xfrm>
      </p:grpSpPr>
      <p:sp>
        <p:nvSpPr>
          <p:cNvPr id="980" name="Google Shape;980;p60"/>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81" name="Google Shape;981;p60"/>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982" name="Google Shape;982;p60"/>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983" name="Google Shape;983;p60"/>
          <p:cNvGrpSpPr/>
          <p:nvPr/>
        </p:nvGrpSpPr>
        <p:grpSpPr>
          <a:xfrm>
            <a:off x="1447781" y="-378434"/>
            <a:ext cx="910549" cy="910549"/>
            <a:chOff x="0" y="0"/>
            <a:chExt cx="812800" cy="812800"/>
          </a:xfrm>
        </p:grpSpPr>
        <p:sp>
          <p:nvSpPr>
            <p:cNvPr id="984" name="Google Shape;984;p6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6" name="Google Shape;986;p60"/>
          <p:cNvSpPr/>
          <p:nvPr/>
        </p:nvSpPr>
        <p:spPr>
          <a:xfrm>
            <a:off x="4247948" y="2181597"/>
            <a:ext cx="7787135" cy="7134582"/>
          </a:xfrm>
          <a:custGeom>
            <a:rect b="b" l="l" r="r" t="t"/>
            <a:pathLst>
              <a:path extrusionOk="0" h="7134582" w="7787135">
                <a:moveTo>
                  <a:pt x="0" y="0"/>
                </a:moveTo>
                <a:lnTo>
                  <a:pt x="7787135" y="0"/>
                </a:lnTo>
                <a:lnTo>
                  <a:pt x="7787135" y="7134582"/>
                </a:lnTo>
                <a:lnTo>
                  <a:pt x="0" y="7134582"/>
                </a:lnTo>
                <a:lnTo>
                  <a:pt x="0" y="0"/>
                </a:lnTo>
                <a:close/>
              </a:path>
            </a:pathLst>
          </a:custGeom>
          <a:blipFill rotWithShape="1">
            <a:blip r:embed="rId6">
              <a:alphaModFix/>
            </a:blip>
            <a:stretch>
              <a:fillRect b="0" l="0" r="0" t="0"/>
            </a:stretch>
          </a:blipFill>
          <a:ln>
            <a:noFill/>
          </a:ln>
        </p:spPr>
      </p:sp>
      <p:sp>
        <p:nvSpPr>
          <p:cNvPr id="987" name="Google Shape;987;p60"/>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Nhận xét và đánh giá</a:t>
            </a:r>
            <a:endParaRPr>
              <a:latin typeface="Times New Roman"/>
              <a:ea typeface="Times New Roman"/>
              <a:cs typeface="Times New Roman"/>
              <a:sym typeface="Times New Roman"/>
            </a:endParaRPr>
          </a:p>
        </p:txBody>
      </p:sp>
      <p:sp>
        <p:nvSpPr>
          <p:cNvPr id="988" name="Google Shape;988;p60"/>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7.1</a:t>
            </a:r>
            <a:endParaRPr>
              <a:latin typeface="Times New Roman"/>
              <a:ea typeface="Times New Roman"/>
              <a:cs typeface="Times New Roman"/>
              <a:sym typeface="Times New Roman"/>
            </a:endParaRPr>
          </a:p>
        </p:txBody>
      </p:sp>
      <p:sp>
        <p:nvSpPr>
          <p:cNvPr id="989" name="Google Shape;989;p60"/>
          <p:cNvSpPr txBox="1"/>
          <p:nvPr/>
        </p:nvSpPr>
        <p:spPr>
          <a:xfrm>
            <a:off x="4113434" y="9497154"/>
            <a:ext cx="8056200" cy="4251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762" u="none" cap="none" strike="noStrike">
                <a:solidFill>
                  <a:srgbClr val="363062"/>
                </a:solidFill>
                <a:latin typeface="Times New Roman"/>
                <a:ea typeface="Times New Roman"/>
                <a:cs typeface="Times New Roman"/>
                <a:sym typeface="Times New Roman"/>
              </a:rPr>
              <a:t> Biểu đồ đánh giá độ chính xác của thuật toán</a:t>
            </a:r>
            <a:endParaRPr>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993" name="Shape 993"/>
        <p:cNvGrpSpPr/>
        <p:nvPr/>
      </p:nvGrpSpPr>
      <p:grpSpPr>
        <a:xfrm>
          <a:off x="0" y="0"/>
          <a:ext cx="0" cy="0"/>
          <a:chOff x="0" y="0"/>
          <a:chExt cx="0" cy="0"/>
        </a:xfrm>
      </p:grpSpPr>
      <p:sp>
        <p:nvSpPr>
          <p:cNvPr id="994" name="Google Shape;994;p61"/>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995" name="Google Shape;995;p61"/>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996" name="Google Shape;996;p61"/>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997" name="Google Shape;997;p61"/>
          <p:cNvGrpSpPr/>
          <p:nvPr/>
        </p:nvGrpSpPr>
        <p:grpSpPr>
          <a:xfrm>
            <a:off x="1447781" y="-378434"/>
            <a:ext cx="910549" cy="910549"/>
            <a:chOff x="0" y="0"/>
            <a:chExt cx="812800" cy="812800"/>
          </a:xfrm>
        </p:grpSpPr>
        <p:sp>
          <p:nvSpPr>
            <p:cNvPr id="998" name="Google Shape;998;p6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0" name="Google Shape;1000;p61"/>
          <p:cNvSpPr/>
          <p:nvPr/>
        </p:nvSpPr>
        <p:spPr>
          <a:xfrm>
            <a:off x="575159" y="3106803"/>
            <a:ext cx="10847405" cy="1748001"/>
          </a:xfrm>
          <a:custGeom>
            <a:rect b="b" l="l" r="r" t="t"/>
            <a:pathLst>
              <a:path extrusionOk="0" h="1748001" w="10847405">
                <a:moveTo>
                  <a:pt x="0" y="0"/>
                </a:moveTo>
                <a:lnTo>
                  <a:pt x="10847405" y="0"/>
                </a:lnTo>
                <a:lnTo>
                  <a:pt x="10847405" y="1748000"/>
                </a:lnTo>
                <a:lnTo>
                  <a:pt x="0" y="1748000"/>
                </a:lnTo>
                <a:lnTo>
                  <a:pt x="0" y="0"/>
                </a:lnTo>
                <a:close/>
              </a:path>
            </a:pathLst>
          </a:custGeom>
          <a:blipFill rotWithShape="1">
            <a:blip r:embed="rId6">
              <a:alphaModFix/>
            </a:blip>
            <a:stretch>
              <a:fillRect b="0" l="0" r="0" t="0"/>
            </a:stretch>
          </a:blipFill>
          <a:ln>
            <a:noFill/>
          </a:ln>
        </p:spPr>
      </p:sp>
      <p:sp>
        <p:nvSpPr>
          <p:cNvPr id="1001" name="Google Shape;1001;p61"/>
          <p:cNvSpPr/>
          <p:nvPr/>
        </p:nvSpPr>
        <p:spPr>
          <a:xfrm>
            <a:off x="575159" y="5640794"/>
            <a:ext cx="9937559" cy="4321524"/>
          </a:xfrm>
          <a:custGeom>
            <a:rect b="b" l="l" r="r" t="t"/>
            <a:pathLst>
              <a:path extrusionOk="0" h="4321524" w="9937559">
                <a:moveTo>
                  <a:pt x="0" y="0"/>
                </a:moveTo>
                <a:lnTo>
                  <a:pt x="9937559" y="0"/>
                </a:lnTo>
                <a:lnTo>
                  <a:pt x="9937559" y="4321524"/>
                </a:lnTo>
                <a:lnTo>
                  <a:pt x="0" y="4321524"/>
                </a:lnTo>
                <a:lnTo>
                  <a:pt x="0" y="0"/>
                </a:lnTo>
                <a:close/>
              </a:path>
            </a:pathLst>
          </a:custGeom>
          <a:blipFill rotWithShape="1">
            <a:blip r:embed="rId7">
              <a:alphaModFix/>
            </a:blip>
            <a:stretch>
              <a:fillRect b="0" l="0" r="0" t="0"/>
            </a:stretch>
          </a:blipFill>
          <a:ln>
            <a:noFill/>
          </a:ln>
        </p:spPr>
      </p:sp>
      <p:sp>
        <p:nvSpPr>
          <p:cNvPr id="1002" name="Google Shape;1002;p61"/>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6000" u="none" cap="none" strike="noStrike">
                <a:solidFill>
                  <a:srgbClr val="363062"/>
                </a:solidFill>
                <a:latin typeface="Times New Roman"/>
                <a:ea typeface="Times New Roman"/>
                <a:cs typeface="Times New Roman"/>
                <a:sym typeface="Times New Roman"/>
              </a:rPr>
              <a:t>Xây dựng website</a:t>
            </a:r>
            <a:endParaRPr>
              <a:latin typeface="Times New Roman"/>
              <a:ea typeface="Times New Roman"/>
              <a:cs typeface="Times New Roman"/>
              <a:sym typeface="Times New Roman"/>
            </a:endParaRPr>
          </a:p>
        </p:txBody>
      </p:sp>
      <p:sp>
        <p:nvSpPr>
          <p:cNvPr id="1003" name="Google Shape;1003;p61"/>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7.2</a:t>
            </a:r>
            <a:endParaRPr>
              <a:latin typeface="Times New Roman"/>
              <a:ea typeface="Times New Roman"/>
              <a:cs typeface="Times New Roman"/>
              <a:sym typeface="Times New Roman"/>
            </a:endParaRPr>
          </a:p>
        </p:txBody>
      </p:sp>
      <p:sp>
        <p:nvSpPr>
          <p:cNvPr id="1004" name="Google Shape;1004;p61"/>
          <p:cNvSpPr txBox="1"/>
          <p:nvPr/>
        </p:nvSpPr>
        <p:spPr>
          <a:xfrm>
            <a:off x="357716" y="2432223"/>
            <a:ext cx="9573600" cy="425100"/>
          </a:xfrm>
          <a:prstGeom prst="rect">
            <a:avLst/>
          </a:prstGeom>
          <a:noFill/>
          <a:ln>
            <a:noFill/>
          </a:ln>
        </p:spPr>
        <p:txBody>
          <a:bodyPr anchorCtr="0" anchor="t" bIns="0" lIns="0" spcFirstLastPara="1" rIns="0" wrap="square" tIns="0">
            <a:spAutoFit/>
          </a:bodyPr>
          <a:lstStyle/>
          <a:p>
            <a:pPr indent="-298190" lvl="1" marL="596381" marR="0" rtl="0" algn="ctr">
              <a:lnSpc>
                <a:spcPct val="140007"/>
              </a:lnSpc>
              <a:spcBef>
                <a:spcPts val="0"/>
              </a:spcBef>
              <a:spcAft>
                <a:spcPts val="0"/>
              </a:spcAft>
              <a:buClr>
                <a:srgbClr val="363062"/>
              </a:buClr>
              <a:buSzPts val="2762"/>
              <a:buFont typeface="Times New Roman"/>
              <a:buChar char="•"/>
            </a:pPr>
            <a:r>
              <a:rPr b="1" i="0" lang="en-US" sz="2762" u="none" cap="none" strike="noStrike">
                <a:solidFill>
                  <a:srgbClr val="363062"/>
                </a:solidFill>
                <a:latin typeface="Times New Roman"/>
                <a:ea typeface="Times New Roman"/>
                <a:cs typeface="Times New Roman"/>
                <a:sym typeface="Times New Roman"/>
              </a:rPr>
              <a:t>Xuất file vectorizer và model để hỗ trợ dự đoán sms</a:t>
            </a:r>
            <a:endParaRPr>
              <a:latin typeface="Times New Roman"/>
              <a:ea typeface="Times New Roman"/>
              <a:cs typeface="Times New Roman"/>
              <a:sym typeface="Times New Roman"/>
            </a:endParaRPr>
          </a:p>
        </p:txBody>
      </p:sp>
      <p:sp>
        <p:nvSpPr>
          <p:cNvPr id="1005" name="Google Shape;1005;p61"/>
          <p:cNvSpPr txBox="1"/>
          <p:nvPr/>
        </p:nvSpPr>
        <p:spPr>
          <a:xfrm>
            <a:off x="357716" y="4997678"/>
            <a:ext cx="6561900" cy="471900"/>
          </a:xfrm>
          <a:prstGeom prst="rect">
            <a:avLst/>
          </a:prstGeom>
          <a:noFill/>
          <a:ln>
            <a:noFill/>
          </a:ln>
        </p:spPr>
        <p:txBody>
          <a:bodyPr anchorCtr="0" anchor="t" bIns="0" lIns="0" spcFirstLastPara="1" rIns="0" wrap="square" tIns="0">
            <a:spAutoFit/>
          </a:bodyPr>
          <a:lstStyle/>
          <a:p>
            <a:pPr indent="-331004" lvl="1" marL="662010" marR="0" rtl="0" algn="ctr">
              <a:lnSpc>
                <a:spcPct val="139986"/>
              </a:lnSpc>
              <a:spcBef>
                <a:spcPts val="0"/>
              </a:spcBef>
              <a:spcAft>
                <a:spcPts val="0"/>
              </a:spcAft>
              <a:buClr>
                <a:srgbClr val="363062"/>
              </a:buClr>
              <a:buSzPts val="3066"/>
              <a:buFont typeface="Times New Roman"/>
              <a:buChar char="•"/>
            </a:pPr>
            <a:r>
              <a:rPr b="1" i="0" lang="en-US" sz="3066" u="none" cap="none" strike="noStrike">
                <a:solidFill>
                  <a:srgbClr val="363062"/>
                </a:solidFill>
                <a:latin typeface="Times New Roman"/>
                <a:ea typeface="Times New Roman"/>
                <a:cs typeface="Times New Roman"/>
                <a:sym typeface="Times New Roman"/>
              </a:rPr>
              <a:t>Import các thư viện cần thiết</a:t>
            </a:r>
            <a:endParaRPr>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009" name="Shape 1009"/>
        <p:cNvGrpSpPr/>
        <p:nvPr/>
      </p:nvGrpSpPr>
      <p:grpSpPr>
        <a:xfrm>
          <a:off x="0" y="0"/>
          <a:ext cx="0" cy="0"/>
          <a:chOff x="0" y="0"/>
          <a:chExt cx="0" cy="0"/>
        </a:xfrm>
      </p:grpSpPr>
      <p:sp>
        <p:nvSpPr>
          <p:cNvPr id="1010" name="Google Shape;1010;p62"/>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011" name="Google Shape;1011;p62"/>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1012" name="Google Shape;1012;p62"/>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013" name="Google Shape;1013;p62"/>
          <p:cNvGrpSpPr/>
          <p:nvPr/>
        </p:nvGrpSpPr>
        <p:grpSpPr>
          <a:xfrm>
            <a:off x="1447781" y="-378434"/>
            <a:ext cx="910549" cy="910549"/>
            <a:chOff x="0" y="0"/>
            <a:chExt cx="812800" cy="812800"/>
          </a:xfrm>
        </p:grpSpPr>
        <p:sp>
          <p:nvSpPr>
            <p:cNvPr id="1014" name="Google Shape;1014;p6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6" name="Google Shape;1016;p62"/>
          <p:cNvSpPr/>
          <p:nvPr/>
        </p:nvSpPr>
        <p:spPr>
          <a:xfrm>
            <a:off x="741717" y="3072233"/>
            <a:ext cx="8485866" cy="6649483"/>
          </a:xfrm>
          <a:custGeom>
            <a:rect b="b" l="l" r="r" t="t"/>
            <a:pathLst>
              <a:path extrusionOk="0" h="6649483" w="8485866">
                <a:moveTo>
                  <a:pt x="0" y="0"/>
                </a:moveTo>
                <a:lnTo>
                  <a:pt x="8485867" y="0"/>
                </a:lnTo>
                <a:lnTo>
                  <a:pt x="8485867" y="6649483"/>
                </a:lnTo>
                <a:lnTo>
                  <a:pt x="0" y="6649483"/>
                </a:lnTo>
                <a:lnTo>
                  <a:pt x="0" y="0"/>
                </a:lnTo>
                <a:close/>
              </a:path>
            </a:pathLst>
          </a:custGeom>
          <a:blipFill rotWithShape="1">
            <a:blip r:embed="rId6">
              <a:alphaModFix/>
            </a:blip>
            <a:stretch>
              <a:fillRect b="0" l="0" r="0" t="0"/>
            </a:stretch>
          </a:blipFill>
          <a:ln>
            <a:noFill/>
          </a:ln>
        </p:spPr>
      </p:sp>
      <p:sp>
        <p:nvSpPr>
          <p:cNvPr id="1017" name="Google Shape;1017;p62"/>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6000" u="none" cap="none" strike="noStrike">
                <a:solidFill>
                  <a:srgbClr val="363062"/>
                </a:solidFill>
                <a:latin typeface="Times New Roman"/>
                <a:ea typeface="Times New Roman"/>
                <a:cs typeface="Times New Roman"/>
                <a:sym typeface="Times New Roman"/>
              </a:rPr>
              <a:t>Xây dựng website</a:t>
            </a:r>
            <a:endParaRPr>
              <a:latin typeface="Times New Roman"/>
              <a:ea typeface="Times New Roman"/>
              <a:cs typeface="Times New Roman"/>
              <a:sym typeface="Times New Roman"/>
            </a:endParaRPr>
          </a:p>
        </p:txBody>
      </p:sp>
      <p:sp>
        <p:nvSpPr>
          <p:cNvPr id="1018" name="Google Shape;1018;p62"/>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7.2</a:t>
            </a:r>
            <a:endParaRPr>
              <a:latin typeface="Times New Roman"/>
              <a:ea typeface="Times New Roman"/>
              <a:cs typeface="Times New Roman"/>
              <a:sym typeface="Times New Roman"/>
            </a:endParaRPr>
          </a:p>
        </p:txBody>
      </p:sp>
      <p:sp>
        <p:nvSpPr>
          <p:cNvPr id="1019" name="Google Shape;1019;p62"/>
          <p:cNvSpPr txBox="1"/>
          <p:nvPr/>
        </p:nvSpPr>
        <p:spPr>
          <a:xfrm>
            <a:off x="357716" y="2329236"/>
            <a:ext cx="5819400" cy="520800"/>
          </a:xfrm>
          <a:prstGeom prst="rect">
            <a:avLst/>
          </a:prstGeom>
          <a:noFill/>
          <a:ln>
            <a:noFill/>
          </a:ln>
        </p:spPr>
        <p:txBody>
          <a:bodyPr anchorCtr="0" anchor="t" bIns="0" lIns="0" spcFirstLastPara="1" rIns="0" wrap="square" tIns="0">
            <a:spAutoFit/>
          </a:bodyPr>
          <a:lstStyle/>
          <a:p>
            <a:pPr indent="-365207" lvl="1" marL="730414" marR="0" rtl="0" algn="ctr">
              <a:lnSpc>
                <a:spcPct val="139994"/>
              </a:lnSpc>
              <a:spcBef>
                <a:spcPts val="0"/>
              </a:spcBef>
              <a:spcAft>
                <a:spcPts val="0"/>
              </a:spcAft>
              <a:buClr>
                <a:srgbClr val="363062"/>
              </a:buClr>
              <a:buSzPts val="3383"/>
              <a:buFont typeface="Times New Roman"/>
              <a:buChar char="•"/>
            </a:pPr>
            <a:r>
              <a:rPr b="1" i="0" lang="en-US" sz="3383" u="none" cap="none" strike="noStrike">
                <a:solidFill>
                  <a:srgbClr val="363062"/>
                </a:solidFill>
                <a:latin typeface="Times New Roman"/>
                <a:ea typeface="Times New Roman"/>
                <a:cs typeface="Times New Roman"/>
                <a:sym typeface="Times New Roman"/>
              </a:rPr>
              <a:t>Tạo hàm transfrom_text</a:t>
            </a:r>
            <a:endParaRPr>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023" name="Shape 1023"/>
        <p:cNvGrpSpPr/>
        <p:nvPr/>
      </p:nvGrpSpPr>
      <p:grpSpPr>
        <a:xfrm>
          <a:off x="0" y="0"/>
          <a:ext cx="0" cy="0"/>
          <a:chOff x="0" y="0"/>
          <a:chExt cx="0" cy="0"/>
        </a:xfrm>
      </p:grpSpPr>
      <p:sp>
        <p:nvSpPr>
          <p:cNvPr id="1024" name="Google Shape;1024;p63"/>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025" name="Google Shape;1025;p63"/>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1026" name="Google Shape;1026;p63"/>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027" name="Google Shape;1027;p63"/>
          <p:cNvGrpSpPr/>
          <p:nvPr/>
        </p:nvGrpSpPr>
        <p:grpSpPr>
          <a:xfrm>
            <a:off x="1447781" y="-378434"/>
            <a:ext cx="910549" cy="910549"/>
            <a:chOff x="0" y="0"/>
            <a:chExt cx="812800" cy="812800"/>
          </a:xfrm>
        </p:grpSpPr>
        <p:sp>
          <p:nvSpPr>
            <p:cNvPr id="1028" name="Google Shape;1028;p6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0" name="Google Shape;1030;p63"/>
          <p:cNvSpPr/>
          <p:nvPr/>
        </p:nvSpPr>
        <p:spPr>
          <a:xfrm>
            <a:off x="974758" y="3662752"/>
            <a:ext cx="10692381" cy="1480748"/>
          </a:xfrm>
          <a:custGeom>
            <a:rect b="b" l="l" r="r" t="t"/>
            <a:pathLst>
              <a:path extrusionOk="0" h="1480748" w="10692381">
                <a:moveTo>
                  <a:pt x="0" y="0"/>
                </a:moveTo>
                <a:lnTo>
                  <a:pt x="10692381" y="0"/>
                </a:lnTo>
                <a:lnTo>
                  <a:pt x="10692381" y="1480748"/>
                </a:lnTo>
                <a:lnTo>
                  <a:pt x="0" y="1480748"/>
                </a:lnTo>
                <a:lnTo>
                  <a:pt x="0" y="0"/>
                </a:lnTo>
                <a:close/>
              </a:path>
            </a:pathLst>
          </a:custGeom>
          <a:blipFill rotWithShape="1">
            <a:blip r:embed="rId6">
              <a:alphaModFix/>
            </a:blip>
            <a:stretch>
              <a:fillRect b="0" l="0" r="0" t="0"/>
            </a:stretch>
          </a:blipFill>
          <a:ln>
            <a:noFill/>
          </a:ln>
        </p:spPr>
      </p:sp>
      <p:sp>
        <p:nvSpPr>
          <p:cNvPr id="1031" name="Google Shape;1031;p63"/>
          <p:cNvSpPr/>
          <p:nvPr/>
        </p:nvSpPr>
        <p:spPr>
          <a:xfrm>
            <a:off x="955963" y="6175519"/>
            <a:ext cx="10519947" cy="2177172"/>
          </a:xfrm>
          <a:custGeom>
            <a:rect b="b" l="l" r="r" t="t"/>
            <a:pathLst>
              <a:path extrusionOk="0" h="2177172" w="10519947">
                <a:moveTo>
                  <a:pt x="0" y="0"/>
                </a:moveTo>
                <a:lnTo>
                  <a:pt x="10519948" y="0"/>
                </a:lnTo>
                <a:lnTo>
                  <a:pt x="10519948" y="2177172"/>
                </a:lnTo>
                <a:lnTo>
                  <a:pt x="0" y="2177172"/>
                </a:lnTo>
                <a:lnTo>
                  <a:pt x="0" y="0"/>
                </a:lnTo>
                <a:close/>
              </a:path>
            </a:pathLst>
          </a:custGeom>
          <a:blipFill rotWithShape="1">
            <a:blip r:embed="rId7">
              <a:alphaModFix/>
            </a:blip>
            <a:stretch>
              <a:fillRect b="0" l="0" r="0" t="0"/>
            </a:stretch>
          </a:blipFill>
          <a:ln>
            <a:noFill/>
          </a:ln>
        </p:spPr>
      </p:sp>
      <p:sp>
        <p:nvSpPr>
          <p:cNvPr id="1032" name="Google Shape;1032;p63"/>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6000" u="none" cap="none" strike="noStrike">
                <a:solidFill>
                  <a:srgbClr val="363062"/>
                </a:solidFill>
                <a:latin typeface="Times New Roman"/>
                <a:ea typeface="Times New Roman"/>
                <a:cs typeface="Times New Roman"/>
                <a:sym typeface="Times New Roman"/>
              </a:rPr>
              <a:t>Xây dựng website</a:t>
            </a:r>
            <a:endParaRPr>
              <a:latin typeface="Times New Roman"/>
              <a:ea typeface="Times New Roman"/>
              <a:cs typeface="Times New Roman"/>
              <a:sym typeface="Times New Roman"/>
            </a:endParaRPr>
          </a:p>
        </p:txBody>
      </p:sp>
      <p:sp>
        <p:nvSpPr>
          <p:cNvPr id="1033" name="Google Shape;1033;p63"/>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7.2</a:t>
            </a:r>
            <a:endParaRPr>
              <a:latin typeface="Times New Roman"/>
              <a:ea typeface="Times New Roman"/>
              <a:cs typeface="Times New Roman"/>
              <a:sym typeface="Times New Roman"/>
            </a:endParaRPr>
          </a:p>
        </p:txBody>
      </p:sp>
      <p:sp>
        <p:nvSpPr>
          <p:cNvPr id="1034" name="Google Shape;1034;p63"/>
          <p:cNvSpPr txBox="1"/>
          <p:nvPr/>
        </p:nvSpPr>
        <p:spPr>
          <a:xfrm>
            <a:off x="303774" y="2600697"/>
            <a:ext cx="9483600" cy="590400"/>
          </a:xfrm>
          <a:prstGeom prst="rect">
            <a:avLst/>
          </a:prstGeom>
          <a:noFill/>
          <a:ln>
            <a:noFill/>
          </a:ln>
        </p:spPr>
        <p:txBody>
          <a:bodyPr anchorCtr="0" anchor="t" bIns="0" lIns="0" spcFirstLastPara="1" rIns="0" wrap="square" tIns="0">
            <a:spAutoFit/>
          </a:bodyPr>
          <a:lstStyle/>
          <a:p>
            <a:pPr indent="-414086" lvl="1" marL="828173" marR="0" rtl="0" algn="ctr">
              <a:lnSpc>
                <a:spcPct val="140062"/>
              </a:lnSpc>
              <a:spcBef>
                <a:spcPts val="0"/>
              </a:spcBef>
              <a:spcAft>
                <a:spcPts val="0"/>
              </a:spcAft>
              <a:buClr>
                <a:srgbClr val="363062"/>
              </a:buClr>
              <a:buSzPts val="3834"/>
              <a:buFont typeface="Times New Roman"/>
              <a:buChar char="•"/>
            </a:pPr>
            <a:r>
              <a:rPr b="1" i="0" lang="en-US" sz="3834" u="none" cap="none" strike="noStrike">
                <a:solidFill>
                  <a:srgbClr val="363062"/>
                </a:solidFill>
                <a:latin typeface="Times New Roman"/>
                <a:ea typeface="Times New Roman"/>
                <a:cs typeface="Times New Roman"/>
                <a:sym typeface="Times New Roman"/>
              </a:rPr>
              <a:t>Định nghĩa 2 file vectorizer và model</a:t>
            </a:r>
            <a:endParaRPr>
              <a:latin typeface="Times New Roman"/>
              <a:ea typeface="Times New Roman"/>
              <a:cs typeface="Times New Roman"/>
              <a:sym typeface="Times New Roman"/>
            </a:endParaRPr>
          </a:p>
        </p:txBody>
      </p:sp>
      <p:sp>
        <p:nvSpPr>
          <p:cNvPr id="1035" name="Google Shape;1035;p63"/>
          <p:cNvSpPr txBox="1"/>
          <p:nvPr/>
        </p:nvSpPr>
        <p:spPr>
          <a:xfrm>
            <a:off x="303774" y="5325665"/>
            <a:ext cx="8737800" cy="560100"/>
          </a:xfrm>
          <a:prstGeom prst="rect">
            <a:avLst/>
          </a:prstGeom>
          <a:noFill/>
          <a:ln>
            <a:noFill/>
          </a:ln>
        </p:spPr>
        <p:txBody>
          <a:bodyPr anchorCtr="0" anchor="t" bIns="0" lIns="0" spcFirstLastPara="1" rIns="0" wrap="square" tIns="0">
            <a:spAutoFit/>
          </a:bodyPr>
          <a:lstStyle/>
          <a:p>
            <a:pPr indent="-392826" lvl="1" marL="785654" marR="0" rtl="0" algn="ctr">
              <a:lnSpc>
                <a:spcPct val="140021"/>
              </a:lnSpc>
              <a:spcBef>
                <a:spcPts val="0"/>
              </a:spcBef>
              <a:spcAft>
                <a:spcPts val="0"/>
              </a:spcAft>
              <a:buClr>
                <a:srgbClr val="363062"/>
              </a:buClr>
              <a:buSzPts val="3638"/>
              <a:buFont typeface="Times New Roman"/>
              <a:buChar char="•"/>
            </a:pPr>
            <a:r>
              <a:rPr b="1" i="0" lang="en-US" sz="3638" u="none" cap="none" strike="noStrike">
                <a:solidFill>
                  <a:srgbClr val="363062"/>
                </a:solidFill>
                <a:latin typeface="Times New Roman"/>
                <a:ea typeface="Times New Roman"/>
                <a:cs typeface="Times New Roman"/>
                <a:sym typeface="Times New Roman"/>
              </a:rPr>
              <a:t>Tạo tiêu đề trang web và input sms</a:t>
            </a:r>
            <a:endParaRPr>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039" name="Shape 1039"/>
        <p:cNvGrpSpPr/>
        <p:nvPr/>
      </p:nvGrpSpPr>
      <p:grpSpPr>
        <a:xfrm>
          <a:off x="0" y="0"/>
          <a:ext cx="0" cy="0"/>
          <a:chOff x="0" y="0"/>
          <a:chExt cx="0" cy="0"/>
        </a:xfrm>
      </p:grpSpPr>
      <p:sp>
        <p:nvSpPr>
          <p:cNvPr id="1040" name="Google Shape;1040;p64"/>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041" name="Google Shape;1041;p64"/>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1042" name="Google Shape;1042;p64"/>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043" name="Google Shape;1043;p64"/>
          <p:cNvGrpSpPr/>
          <p:nvPr/>
        </p:nvGrpSpPr>
        <p:grpSpPr>
          <a:xfrm>
            <a:off x="1447781" y="-378434"/>
            <a:ext cx="910549" cy="910549"/>
            <a:chOff x="0" y="0"/>
            <a:chExt cx="812800" cy="812800"/>
          </a:xfrm>
        </p:grpSpPr>
        <p:sp>
          <p:nvSpPr>
            <p:cNvPr id="1044" name="Google Shape;1044;p6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6" name="Google Shape;1046;p64"/>
          <p:cNvSpPr/>
          <p:nvPr/>
        </p:nvSpPr>
        <p:spPr>
          <a:xfrm>
            <a:off x="1139902" y="3240669"/>
            <a:ext cx="9591157" cy="6444584"/>
          </a:xfrm>
          <a:custGeom>
            <a:rect b="b" l="l" r="r" t="t"/>
            <a:pathLst>
              <a:path extrusionOk="0" h="6444584" w="9591157">
                <a:moveTo>
                  <a:pt x="0" y="0"/>
                </a:moveTo>
                <a:lnTo>
                  <a:pt x="9591157" y="0"/>
                </a:lnTo>
                <a:lnTo>
                  <a:pt x="9591157" y="6444584"/>
                </a:lnTo>
                <a:lnTo>
                  <a:pt x="0" y="6444584"/>
                </a:lnTo>
                <a:lnTo>
                  <a:pt x="0" y="0"/>
                </a:lnTo>
                <a:close/>
              </a:path>
            </a:pathLst>
          </a:custGeom>
          <a:blipFill rotWithShape="1">
            <a:blip r:embed="rId6">
              <a:alphaModFix/>
            </a:blip>
            <a:stretch>
              <a:fillRect b="0" l="0" r="0" t="0"/>
            </a:stretch>
          </a:blipFill>
          <a:ln>
            <a:noFill/>
          </a:ln>
        </p:spPr>
      </p:sp>
      <p:sp>
        <p:nvSpPr>
          <p:cNvPr id="1047" name="Google Shape;1047;p64"/>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6000" u="none" cap="none" strike="noStrike">
                <a:solidFill>
                  <a:srgbClr val="363062"/>
                </a:solidFill>
                <a:latin typeface="Times New Roman"/>
                <a:ea typeface="Times New Roman"/>
                <a:cs typeface="Times New Roman"/>
                <a:sym typeface="Times New Roman"/>
              </a:rPr>
              <a:t>Xây dựng website</a:t>
            </a:r>
            <a:endParaRPr>
              <a:latin typeface="Times New Roman"/>
              <a:ea typeface="Times New Roman"/>
              <a:cs typeface="Times New Roman"/>
              <a:sym typeface="Times New Roman"/>
            </a:endParaRPr>
          </a:p>
        </p:txBody>
      </p:sp>
      <p:sp>
        <p:nvSpPr>
          <p:cNvPr id="1048" name="Google Shape;1048;p64"/>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7.2</a:t>
            </a:r>
            <a:endParaRPr>
              <a:latin typeface="Times New Roman"/>
              <a:ea typeface="Times New Roman"/>
              <a:cs typeface="Times New Roman"/>
              <a:sym typeface="Times New Roman"/>
            </a:endParaRPr>
          </a:p>
        </p:txBody>
      </p:sp>
      <p:sp>
        <p:nvSpPr>
          <p:cNvPr id="1049" name="Google Shape;1049;p64"/>
          <p:cNvSpPr txBox="1"/>
          <p:nvPr/>
        </p:nvSpPr>
        <p:spPr>
          <a:xfrm>
            <a:off x="357716" y="2359594"/>
            <a:ext cx="8885400" cy="590400"/>
          </a:xfrm>
          <a:prstGeom prst="rect">
            <a:avLst/>
          </a:prstGeom>
          <a:noFill/>
          <a:ln>
            <a:noFill/>
          </a:ln>
        </p:spPr>
        <p:txBody>
          <a:bodyPr anchorCtr="0" anchor="t" bIns="0" lIns="0" spcFirstLastPara="1" rIns="0" wrap="square" tIns="0">
            <a:spAutoFit/>
          </a:bodyPr>
          <a:lstStyle/>
          <a:p>
            <a:pPr indent="-414086" lvl="1" marL="828173" marR="0" rtl="0" algn="ctr">
              <a:lnSpc>
                <a:spcPct val="140062"/>
              </a:lnSpc>
              <a:spcBef>
                <a:spcPts val="0"/>
              </a:spcBef>
              <a:spcAft>
                <a:spcPts val="0"/>
              </a:spcAft>
              <a:buClr>
                <a:srgbClr val="363062"/>
              </a:buClr>
              <a:buSzPts val="3834"/>
              <a:buFont typeface="Times New Roman"/>
              <a:buChar char="•"/>
            </a:pPr>
            <a:r>
              <a:rPr b="1" i="0" lang="en-US" sz="3834" u="none" cap="none" strike="noStrike">
                <a:solidFill>
                  <a:srgbClr val="363062"/>
                </a:solidFill>
                <a:latin typeface="Times New Roman"/>
                <a:ea typeface="Times New Roman"/>
                <a:cs typeface="Times New Roman"/>
                <a:sym typeface="Times New Roman"/>
              </a:rPr>
              <a:t>Bắt sự kiện cho nút button predict</a:t>
            </a:r>
            <a:endParaRPr>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053" name="Shape 1053"/>
        <p:cNvGrpSpPr/>
        <p:nvPr/>
      </p:nvGrpSpPr>
      <p:grpSpPr>
        <a:xfrm>
          <a:off x="0" y="0"/>
          <a:ext cx="0" cy="0"/>
          <a:chOff x="0" y="0"/>
          <a:chExt cx="0" cy="0"/>
        </a:xfrm>
      </p:grpSpPr>
      <p:sp>
        <p:nvSpPr>
          <p:cNvPr id="1054" name="Google Shape;1054;p65"/>
          <p:cNvSpPr/>
          <p:nvPr/>
        </p:nvSpPr>
        <p:spPr>
          <a:xfrm>
            <a:off x="13392613" y="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055" name="Google Shape;1055;p65"/>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1056" name="Google Shape;1056;p65"/>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057" name="Google Shape;1057;p65"/>
          <p:cNvGrpSpPr/>
          <p:nvPr/>
        </p:nvGrpSpPr>
        <p:grpSpPr>
          <a:xfrm>
            <a:off x="1447781" y="-378434"/>
            <a:ext cx="910549" cy="910549"/>
            <a:chOff x="0" y="0"/>
            <a:chExt cx="812800" cy="812800"/>
          </a:xfrm>
        </p:grpSpPr>
        <p:sp>
          <p:nvSpPr>
            <p:cNvPr id="1058" name="Google Shape;1058;p6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0" name="Google Shape;1060;p65"/>
          <p:cNvSpPr/>
          <p:nvPr/>
        </p:nvSpPr>
        <p:spPr>
          <a:xfrm>
            <a:off x="788458" y="3509479"/>
            <a:ext cx="12410681" cy="5594797"/>
          </a:xfrm>
          <a:custGeom>
            <a:rect b="b" l="l" r="r" t="t"/>
            <a:pathLst>
              <a:path extrusionOk="0" h="5594797" w="12410681">
                <a:moveTo>
                  <a:pt x="0" y="0"/>
                </a:moveTo>
                <a:lnTo>
                  <a:pt x="12410681" y="0"/>
                </a:lnTo>
                <a:lnTo>
                  <a:pt x="12410681" y="5594797"/>
                </a:lnTo>
                <a:lnTo>
                  <a:pt x="0" y="5594797"/>
                </a:lnTo>
                <a:lnTo>
                  <a:pt x="0" y="0"/>
                </a:lnTo>
                <a:close/>
              </a:path>
            </a:pathLst>
          </a:custGeom>
          <a:blipFill rotWithShape="1">
            <a:blip r:embed="rId6">
              <a:alphaModFix/>
            </a:blip>
            <a:stretch>
              <a:fillRect b="0" l="0" r="0" t="0"/>
            </a:stretch>
          </a:blipFill>
          <a:ln>
            <a:noFill/>
          </a:ln>
        </p:spPr>
      </p:sp>
      <p:sp>
        <p:nvSpPr>
          <p:cNvPr id="1061" name="Google Shape;1061;p65"/>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6000" u="none" cap="none" strike="noStrike">
                <a:solidFill>
                  <a:srgbClr val="363062"/>
                </a:solidFill>
                <a:latin typeface="Times New Roman"/>
                <a:ea typeface="Times New Roman"/>
                <a:cs typeface="Times New Roman"/>
                <a:sym typeface="Times New Roman"/>
              </a:rPr>
              <a:t>Xây dựng website</a:t>
            </a:r>
            <a:endParaRPr>
              <a:latin typeface="Times New Roman"/>
              <a:ea typeface="Times New Roman"/>
              <a:cs typeface="Times New Roman"/>
              <a:sym typeface="Times New Roman"/>
            </a:endParaRPr>
          </a:p>
        </p:txBody>
      </p:sp>
      <p:sp>
        <p:nvSpPr>
          <p:cNvPr id="1062" name="Google Shape;1062;p65"/>
          <p:cNvSpPr txBox="1"/>
          <p:nvPr/>
        </p:nvSpPr>
        <p:spPr>
          <a:xfrm>
            <a:off x="357716" y="408290"/>
            <a:ext cx="1304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7.2</a:t>
            </a:r>
            <a:endParaRPr>
              <a:latin typeface="Times New Roman"/>
              <a:ea typeface="Times New Roman"/>
              <a:cs typeface="Times New Roman"/>
              <a:sym typeface="Times New Roman"/>
            </a:endParaRPr>
          </a:p>
        </p:txBody>
      </p:sp>
      <p:sp>
        <p:nvSpPr>
          <p:cNvPr id="1063" name="Google Shape;1063;p65"/>
          <p:cNvSpPr txBox="1"/>
          <p:nvPr/>
        </p:nvSpPr>
        <p:spPr>
          <a:xfrm>
            <a:off x="357716" y="2600697"/>
            <a:ext cx="5659800" cy="590400"/>
          </a:xfrm>
          <a:prstGeom prst="rect">
            <a:avLst/>
          </a:prstGeom>
          <a:noFill/>
          <a:ln>
            <a:noFill/>
          </a:ln>
        </p:spPr>
        <p:txBody>
          <a:bodyPr anchorCtr="0" anchor="t" bIns="0" lIns="0" spcFirstLastPara="1" rIns="0" wrap="square" tIns="0">
            <a:spAutoFit/>
          </a:bodyPr>
          <a:lstStyle/>
          <a:p>
            <a:pPr indent="-414086" lvl="1" marL="828173" marR="0" rtl="0" algn="ctr">
              <a:lnSpc>
                <a:spcPct val="140062"/>
              </a:lnSpc>
              <a:spcBef>
                <a:spcPts val="0"/>
              </a:spcBef>
              <a:spcAft>
                <a:spcPts val="0"/>
              </a:spcAft>
              <a:buClr>
                <a:srgbClr val="363062"/>
              </a:buClr>
              <a:buSzPts val="3834"/>
              <a:buFont typeface="Times New Roman"/>
              <a:buChar char="•"/>
            </a:pPr>
            <a:r>
              <a:rPr b="1" i="0" lang="en-US" sz="3834" u="none" cap="none" strike="noStrike">
                <a:solidFill>
                  <a:srgbClr val="363062"/>
                </a:solidFill>
                <a:latin typeface="Times New Roman"/>
                <a:ea typeface="Times New Roman"/>
                <a:cs typeface="Times New Roman"/>
                <a:sym typeface="Times New Roman"/>
              </a:rPr>
              <a:t>Giao diện trang web</a:t>
            </a:r>
            <a:endParaRPr>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067" name="Shape 1067"/>
        <p:cNvGrpSpPr/>
        <p:nvPr/>
      </p:nvGrpSpPr>
      <p:grpSpPr>
        <a:xfrm>
          <a:off x="0" y="0"/>
          <a:ext cx="0" cy="0"/>
          <a:chOff x="0" y="0"/>
          <a:chExt cx="0" cy="0"/>
        </a:xfrm>
      </p:grpSpPr>
      <p:sp>
        <p:nvSpPr>
          <p:cNvPr id="1068" name="Google Shape;1068;p66"/>
          <p:cNvSpPr/>
          <p:nvPr/>
        </p:nvSpPr>
        <p:spPr>
          <a:xfrm>
            <a:off x="14984774"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069" name="Google Shape;1069;p66"/>
          <p:cNvSpPr/>
          <p:nvPr/>
        </p:nvSpPr>
        <p:spPr>
          <a:xfrm>
            <a:off x="11030168" y="1328423"/>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1070" name="Google Shape;1070;p66"/>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071" name="Google Shape;1071;p66"/>
          <p:cNvGrpSpPr/>
          <p:nvPr/>
        </p:nvGrpSpPr>
        <p:grpSpPr>
          <a:xfrm>
            <a:off x="1447781" y="-378434"/>
            <a:ext cx="910549" cy="910549"/>
            <a:chOff x="0" y="0"/>
            <a:chExt cx="812800" cy="812800"/>
          </a:xfrm>
        </p:grpSpPr>
        <p:sp>
          <p:nvSpPr>
            <p:cNvPr id="1072" name="Google Shape;1072;p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4" name="Google Shape;1074;p66"/>
          <p:cNvSpPr txBox="1"/>
          <p:nvPr/>
        </p:nvSpPr>
        <p:spPr>
          <a:xfrm>
            <a:off x="2358329" y="904875"/>
            <a:ext cx="11566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Demo</a:t>
            </a:r>
            <a:endParaRPr>
              <a:latin typeface="Times New Roman"/>
              <a:ea typeface="Times New Roman"/>
              <a:cs typeface="Times New Roman"/>
              <a:sym typeface="Times New Roman"/>
            </a:endParaRPr>
          </a:p>
        </p:txBody>
      </p:sp>
      <p:sp>
        <p:nvSpPr>
          <p:cNvPr id="1075" name="Google Shape;1075;p66"/>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1076" name="Google Shape;1076;p66"/>
          <p:cNvSpPr/>
          <p:nvPr/>
        </p:nvSpPr>
        <p:spPr>
          <a:xfrm>
            <a:off x="3722326" y="2181597"/>
            <a:ext cx="10843348" cy="8105403"/>
          </a:xfrm>
          <a:custGeom>
            <a:rect b="b" l="l" r="r" t="t"/>
            <a:pathLst>
              <a:path extrusionOk="0" h="8105403" w="10843348">
                <a:moveTo>
                  <a:pt x="0" y="0"/>
                </a:moveTo>
                <a:lnTo>
                  <a:pt x="10843348" y="0"/>
                </a:lnTo>
                <a:lnTo>
                  <a:pt x="10843348" y="8105403"/>
                </a:lnTo>
                <a:lnTo>
                  <a:pt x="0" y="8105403"/>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080" name="Shape 1080"/>
        <p:cNvGrpSpPr/>
        <p:nvPr/>
      </p:nvGrpSpPr>
      <p:grpSpPr>
        <a:xfrm>
          <a:off x="0" y="0"/>
          <a:ext cx="0" cy="0"/>
          <a:chOff x="0" y="0"/>
          <a:chExt cx="0" cy="0"/>
        </a:xfrm>
      </p:grpSpPr>
      <p:sp>
        <p:nvSpPr>
          <p:cNvPr id="1081" name="Google Shape;1081;p67"/>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3">
              <a:alphaModFix/>
            </a:blip>
            <a:stretch>
              <a:fillRect b="0" l="0" r="0" t="0"/>
            </a:stretch>
          </a:blipFill>
          <a:ln>
            <a:noFill/>
          </a:ln>
        </p:spPr>
      </p:sp>
      <p:sp>
        <p:nvSpPr>
          <p:cNvPr id="1082" name="Google Shape;1082;p67"/>
          <p:cNvSpPr/>
          <p:nvPr/>
        </p:nvSpPr>
        <p:spPr>
          <a:xfrm>
            <a:off x="5334834" y="1638263"/>
            <a:ext cx="7618331" cy="5561382"/>
          </a:xfrm>
          <a:custGeom>
            <a:rect b="b" l="l" r="r" t="t"/>
            <a:pathLst>
              <a:path extrusionOk="0" h="5561382" w="7618331">
                <a:moveTo>
                  <a:pt x="0" y="0"/>
                </a:moveTo>
                <a:lnTo>
                  <a:pt x="7618332" y="0"/>
                </a:lnTo>
                <a:lnTo>
                  <a:pt x="7618332" y="5561382"/>
                </a:lnTo>
                <a:lnTo>
                  <a:pt x="0" y="5561382"/>
                </a:lnTo>
                <a:lnTo>
                  <a:pt x="0" y="0"/>
                </a:lnTo>
                <a:close/>
              </a:path>
            </a:pathLst>
          </a:custGeom>
          <a:blipFill rotWithShape="1">
            <a:blip r:embed="rId4">
              <a:alphaModFix/>
            </a:blip>
            <a:stretch>
              <a:fillRect b="0" l="0" r="0" t="0"/>
            </a:stretch>
          </a:blipFill>
          <a:ln>
            <a:noFill/>
          </a:ln>
        </p:spPr>
      </p:sp>
      <p:sp>
        <p:nvSpPr>
          <p:cNvPr id="1083" name="Google Shape;1083;p67"/>
          <p:cNvSpPr txBox="1"/>
          <p:nvPr/>
        </p:nvSpPr>
        <p:spPr>
          <a:xfrm>
            <a:off x="3085451" y="7522968"/>
            <a:ext cx="143355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Cảm ơn thầy và các bạn đã lắng nghe</a:t>
            </a:r>
            <a:endParaRPr>
              <a:latin typeface="Times New Roman"/>
              <a:ea typeface="Times New Roman"/>
              <a:cs typeface="Times New Roman"/>
              <a:sym typeface="Times New Roman"/>
            </a:endParaRPr>
          </a:p>
        </p:txBody>
      </p:sp>
      <p:sp>
        <p:nvSpPr>
          <p:cNvPr id="1084" name="Google Shape;1084;p67"/>
          <p:cNvSpPr/>
          <p:nvPr/>
        </p:nvSpPr>
        <p:spPr>
          <a:xfrm flipH="1">
            <a:off x="0" y="1210326"/>
            <a:ext cx="1373633" cy="2754150"/>
          </a:xfrm>
          <a:custGeom>
            <a:rect b="b" l="l" r="r" t="t"/>
            <a:pathLst>
              <a:path extrusionOk="0" h="2754150" w="1373633">
                <a:moveTo>
                  <a:pt x="1373633" y="0"/>
                </a:moveTo>
                <a:lnTo>
                  <a:pt x="0" y="0"/>
                </a:lnTo>
                <a:lnTo>
                  <a:pt x="0" y="2754150"/>
                </a:lnTo>
                <a:lnTo>
                  <a:pt x="1373633" y="2754150"/>
                </a:lnTo>
                <a:lnTo>
                  <a:pt x="1373633" y="0"/>
                </a:lnTo>
                <a:close/>
              </a:path>
            </a:pathLst>
          </a:custGeom>
          <a:blipFill rotWithShape="1">
            <a:blip r:embed="rId5">
              <a:alphaModFix/>
            </a:blip>
            <a:stretch>
              <a:fillRect b="0" l="0" r="0" t="0"/>
            </a:stretch>
          </a:blipFill>
          <a:ln>
            <a:noFill/>
          </a:ln>
        </p:spPr>
      </p:sp>
      <p:sp>
        <p:nvSpPr>
          <p:cNvPr id="1085" name="Google Shape;1085;p67"/>
          <p:cNvSpPr/>
          <p:nvPr/>
        </p:nvSpPr>
        <p:spPr>
          <a:xfrm flipH="1">
            <a:off x="1028700" y="6677780"/>
            <a:ext cx="1273943" cy="614677"/>
          </a:xfrm>
          <a:custGeom>
            <a:rect b="b" l="l" r="r" t="t"/>
            <a:pathLst>
              <a:path extrusionOk="0" h="614677" w="1273943">
                <a:moveTo>
                  <a:pt x="1273943" y="0"/>
                </a:moveTo>
                <a:lnTo>
                  <a:pt x="0" y="0"/>
                </a:lnTo>
                <a:lnTo>
                  <a:pt x="0" y="614678"/>
                </a:lnTo>
                <a:lnTo>
                  <a:pt x="1273943" y="614678"/>
                </a:lnTo>
                <a:lnTo>
                  <a:pt x="1273943" y="0"/>
                </a:lnTo>
                <a:close/>
              </a:path>
            </a:pathLst>
          </a:custGeom>
          <a:blipFill rotWithShape="1">
            <a:blip r:embed="rId3">
              <a:alphaModFix/>
            </a:blip>
            <a:stretch>
              <a:fillRect b="0" l="0" r="0" t="0"/>
            </a:stretch>
          </a:blipFill>
          <a:ln>
            <a:noFill/>
          </a:ln>
        </p:spPr>
      </p:sp>
      <p:sp>
        <p:nvSpPr>
          <p:cNvPr id="1086" name="Google Shape;1086;p67"/>
          <p:cNvSpPr/>
          <p:nvPr/>
        </p:nvSpPr>
        <p:spPr>
          <a:xfrm>
            <a:off x="15985357" y="2994542"/>
            <a:ext cx="1273943" cy="614677"/>
          </a:xfrm>
          <a:custGeom>
            <a:rect b="b" l="l" r="r" t="t"/>
            <a:pathLst>
              <a:path extrusionOk="0" h="614677" w="1273943">
                <a:moveTo>
                  <a:pt x="0" y="0"/>
                </a:moveTo>
                <a:lnTo>
                  <a:pt x="1273943" y="0"/>
                </a:lnTo>
                <a:lnTo>
                  <a:pt x="1273943" y="614678"/>
                </a:lnTo>
                <a:lnTo>
                  <a:pt x="0" y="61467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68" name="Shape 168"/>
        <p:cNvGrpSpPr/>
        <p:nvPr/>
      </p:nvGrpSpPr>
      <p:grpSpPr>
        <a:xfrm>
          <a:off x="0" y="0"/>
          <a:ext cx="0" cy="0"/>
          <a:chOff x="0" y="0"/>
          <a:chExt cx="0" cy="0"/>
        </a:xfrm>
      </p:grpSpPr>
      <p:sp>
        <p:nvSpPr>
          <p:cNvPr id="169" name="Google Shape;169;p7"/>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70" name="Google Shape;170;p7"/>
          <p:cNvSpPr/>
          <p:nvPr/>
        </p:nvSpPr>
        <p:spPr>
          <a:xfrm>
            <a:off x="10545597" y="1638263"/>
            <a:ext cx="1273943" cy="614677"/>
          </a:xfrm>
          <a:custGeom>
            <a:rect b="b" l="l" r="r" t="t"/>
            <a:pathLst>
              <a:path extrusionOk="0" h="614677" w="1273943">
                <a:moveTo>
                  <a:pt x="0" y="0"/>
                </a:moveTo>
                <a:lnTo>
                  <a:pt x="1273942" y="0"/>
                </a:lnTo>
                <a:lnTo>
                  <a:pt x="1273942" y="614677"/>
                </a:lnTo>
                <a:lnTo>
                  <a:pt x="0" y="614677"/>
                </a:lnTo>
                <a:lnTo>
                  <a:pt x="0" y="0"/>
                </a:lnTo>
                <a:close/>
              </a:path>
            </a:pathLst>
          </a:custGeom>
          <a:blipFill rotWithShape="1">
            <a:blip r:embed="rId4">
              <a:alphaModFix/>
            </a:blip>
            <a:stretch>
              <a:fillRect b="0" l="0" r="0" t="0"/>
            </a:stretch>
          </a:blipFill>
          <a:ln>
            <a:noFill/>
          </a:ln>
        </p:spPr>
      </p:sp>
      <p:sp>
        <p:nvSpPr>
          <p:cNvPr id="171" name="Google Shape;171;p7"/>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72" name="Google Shape;172;p7"/>
          <p:cNvGrpSpPr/>
          <p:nvPr/>
        </p:nvGrpSpPr>
        <p:grpSpPr>
          <a:xfrm>
            <a:off x="1447781" y="-378434"/>
            <a:ext cx="910549" cy="910549"/>
            <a:chOff x="0" y="0"/>
            <a:chExt cx="812800" cy="812800"/>
          </a:xfrm>
        </p:grpSpPr>
        <p:sp>
          <p:nvSpPr>
            <p:cNvPr id="173" name="Google Shape;17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7"/>
          <p:cNvSpPr/>
          <p:nvPr/>
        </p:nvSpPr>
        <p:spPr>
          <a:xfrm>
            <a:off x="902748" y="3818821"/>
            <a:ext cx="7556513" cy="5050333"/>
          </a:xfrm>
          <a:custGeom>
            <a:rect b="b" l="l" r="r" t="t"/>
            <a:pathLst>
              <a:path extrusionOk="0" h="5050333" w="7556513">
                <a:moveTo>
                  <a:pt x="0" y="0"/>
                </a:moveTo>
                <a:lnTo>
                  <a:pt x="7556513" y="0"/>
                </a:lnTo>
                <a:lnTo>
                  <a:pt x="7556513" y="5050332"/>
                </a:lnTo>
                <a:lnTo>
                  <a:pt x="0" y="5050332"/>
                </a:lnTo>
                <a:lnTo>
                  <a:pt x="0" y="0"/>
                </a:lnTo>
                <a:close/>
              </a:path>
            </a:pathLst>
          </a:custGeom>
          <a:blipFill rotWithShape="1">
            <a:blip r:embed="rId6">
              <a:alphaModFix/>
            </a:blip>
            <a:stretch>
              <a:fillRect b="0" l="0" r="0" t="0"/>
            </a:stretch>
          </a:blipFill>
          <a:ln>
            <a:noFill/>
          </a:ln>
        </p:spPr>
      </p:sp>
      <p:sp>
        <p:nvSpPr>
          <p:cNvPr id="176" name="Google Shape;176;p7"/>
          <p:cNvSpPr/>
          <p:nvPr/>
        </p:nvSpPr>
        <p:spPr>
          <a:xfrm>
            <a:off x="10730464" y="3818821"/>
            <a:ext cx="6528836" cy="5050333"/>
          </a:xfrm>
          <a:custGeom>
            <a:rect b="b" l="l" r="r" t="t"/>
            <a:pathLst>
              <a:path extrusionOk="0" h="5050333" w="6528836">
                <a:moveTo>
                  <a:pt x="0" y="0"/>
                </a:moveTo>
                <a:lnTo>
                  <a:pt x="6528836" y="0"/>
                </a:lnTo>
                <a:lnTo>
                  <a:pt x="6528836" y="5050332"/>
                </a:lnTo>
                <a:lnTo>
                  <a:pt x="0" y="5050332"/>
                </a:lnTo>
                <a:lnTo>
                  <a:pt x="0" y="0"/>
                </a:lnTo>
                <a:close/>
              </a:path>
            </a:pathLst>
          </a:custGeom>
          <a:blipFill rotWithShape="1">
            <a:blip r:embed="rId7">
              <a:alphaModFix/>
            </a:blip>
            <a:stretch>
              <a:fillRect b="0" l="0" r="0" t="0"/>
            </a:stretch>
          </a:blipFill>
          <a:ln>
            <a:noFill/>
          </a:ln>
        </p:spPr>
      </p:sp>
      <p:pic>
        <p:nvPicPr>
          <p:cNvPr id="177" name="Google Shape;177;p7"/>
          <p:cNvPicPr preferRelativeResize="0"/>
          <p:nvPr/>
        </p:nvPicPr>
        <p:blipFill rotWithShape="1">
          <a:blip r:embed="rId8">
            <a:alphaModFix/>
          </a:blip>
          <a:srcRect b="0" l="0" r="0" t="0"/>
          <a:stretch/>
        </p:blipFill>
        <p:spPr>
          <a:xfrm>
            <a:off x="8930048" y="6343987"/>
            <a:ext cx="1329629" cy="339056"/>
          </a:xfrm>
          <a:prstGeom prst="rect">
            <a:avLst/>
          </a:prstGeom>
          <a:noFill/>
          <a:ln>
            <a:noFill/>
          </a:ln>
        </p:spPr>
      </p:pic>
      <p:sp>
        <p:nvSpPr>
          <p:cNvPr id="178" name="Google Shape;178;p7"/>
          <p:cNvSpPr txBox="1"/>
          <p:nvPr/>
        </p:nvSpPr>
        <p:spPr>
          <a:xfrm>
            <a:off x="2358329" y="904875"/>
            <a:ext cx="8187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Chuẩn bị dữ liệu</a:t>
            </a:r>
            <a:endParaRPr>
              <a:latin typeface="Times New Roman"/>
              <a:ea typeface="Times New Roman"/>
              <a:cs typeface="Times New Roman"/>
              <a:sym typeface="Times New Roman"/>
            </a:endParaRPr>
          </a:p>
        </p:txBody>
      </p:sp>
      <p:sp>
        <p:nvSpPr>
          <p:cNvPr id="179" name="Google Shape;179;p7"/>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180" name="Google Shape;180;p7"/>
          <p:cNvSpPr txBox="1"/>
          <p:nvPr/>
        </p:nvSpPr>
        <p:spPr>
          <a:xfrm>
            <a:off x="902748" y="2402262"/>
            <a:ext cx="74118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Data Cleaning</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84" name="Shape 184"/>
        <p:cNvGrpSpPr/>
        <p:nvPr/>
      </p:nvGrpSpPr>
      <p:grpSpPr>
        <a:xfrm>
          <a:off x="0" y="0"/>
          <a:ext cx="0" cy="0"/>
          <a:chOff x="0" y="0"/>
          <a:chExt cx="0" cy="0"/>
        </a:xfrm>
      </p:grpSpPr>
      <p:sp>
        <p:nvSpPr>
          <p:cNvPr id="185" name="Google Shape;185;p8"/>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186" name="Google Shape;186;p8"/>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187" name="Google Shape;187;p8"/>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188" name="Google Shape;188;p8"/>
          <p:cNvGrpSpPr/>
          <p:nvPr/>
        </p:nvGrpSpPr>
        <p:grpSpPr>
          <a:xfrm>
            <a:off x="1447781" y="-378434"/>
            <a:ext cx="910549" cy="910549"/>
            <a:chOff x="0" y="0"/>
            <a:chExt cx="812800" cy="812800"/>
          </a:xfrm>
        </p:grpSpPr>
        <p:sp>
          <p:nvSpPr>
            <p:cNvPr id="189" name="Google Shape;18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8"/>
          <p:cNvSpPr/>
          <p:nvPr/>
        </p:nvSpPr>
        <p:spPr>
          <a:xfrm>
            <a:off x="1028700" y="4848118"/>
            <a:ext cx="4811627" cy="2067507"/>
          </a:xfrm>
          <a:custGeom>
            <a:rect b="b" l="l" r="r" t="t"/>
            <a:pathLst>
              <a:path extrusionOk="0" h="2067507" w="4811627">
                <a:moveTo>
                  <a:pt x="0" y="0"/>
                </a:moveTo>
                <a:lnTo>
                  <a:pt x="4811627" y="0"/>
                </a:lnTo>
                <a:lnTo>
                  <a:pt x="4811627" y="2067506"/>
                </a:lnTo>
                <a:lnTo>
                  <a:pt x="0" y="2067506"/>
                </a:lnTo>
                <a:lnTo>
                  <a:pt x="0" y="0"/>
                </a:lnTo>
                <a:close/>
              </a:path>
            </a:pathLst>
          </a:custGeom>
          <a:blipFill rotWithShape="1">
            <a:blip r:embed="rId6">
              <a:alphaModFix/>
            </a:blip>
            <a:stretch>
              <a:fillRect b="0" l="-3009" r="-188893" t="-3003"/>
            </a:stretch>
          </a:blipFill>
          <a:ln>
            <a:noFill/>
          </a:ln>
        </p:spPr>
      </p:sp>
      <p:sp>
        <p:nvSpPr>
          <p:cNvPr id="192" name="Google Shape;192;p8"/>
          <p:cNvSpPr/>
          <p:nvPr/>
        </p:nvSpPr>
        <p:spPr>
          <a:xfrm>
            <a:off x="9055151" y="2764423"/>
            <a:ext cx="8204149" cy="7234880"/>
          </a:xfrm>
          <a:custGeom>
            <a:rect b="b" l="l" r="r" t="t"/>
            <a:pathLst>
              <a:path extrusionOk="0" h="7234880" w="8204149">
                <a:moveTo>
                  <a:pt x="0" y="0"/>
                </a:moveTo>
                <a:lnTo>
                  <a:pt x="8204149" y="0"/>
                </a:lnTo>
                <a:lnTo>
                  <a:pt x="8204149" y="7234880"/>
                </a:lnTo>
                <a:lnTo>
                  <a:pt x="0" y="7234880"/>
                </a:lnTo>
                <a:lnTo>
                  <a:pt x="0" y="0"/>
                </a:lnTo>
                <a:close/>
              </a:path>
            </a:pathLst>
          </a:custGeom>
          <a:blipFill rotWithShape="1">
            <a:blip r:embed="rId7">
              <a:alphaModFix/>
            </a:blip>
            <a:stretch>
              <a:fillRect b="0" l="-4185" r="-60868" t="-28119"/>
            </a:stretch>
          </a:blipFill>
          <a:ln>
            <a:noFill/>
          </a:ln>
        </p:spPr>
      </p:sp>
      <p:sp>
        <p:nvSpPr>
          <p:cNvPr id="193" name="Google Shape;193;p8"/>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194" name="Google Shape;194;p8"/>
          <p:cNvSpPr txBox="1"/>
          <p:nvPr/>
        </p:nvSpPr>
        <p:spPr>
          <a:xfrm>
            <a:off x="1028700" y="2193289"/>
            <a:ext cx="41811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Xem xét cột ‘target’</a:t>
            </a:r>
            <a:endParaRPr>
              <a:latin typeface="Times New Roman"/>
              <a:ea typeface="Times New Roman"/>
              <a:cs typeface="Times New Roman"/>
              <a:sym typeface="Times New Roman"/>
            </a:endParaRPr>
          </a:p>
        </p:txBody>
      </p:sp>
      <p:sp>
        <p:nvSpPr>
          <p:cNvPr id="195" name="Google Shape;195;p8"/>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BE8"/>
        </a:solidFill>
      </p:bgPr>
    </p:bg>
    <p:spTree>
      <p:nvGrpSpPr>
        <p:cNvPr id="199" name="Shape 199"/>
        <p:cNvGrpSpPr/>
        <p:nvPr/>
      </p:nvGrpSpPr>
      <p:grpSpPr>
        <a:xfrm>
          <a:off x="0" y="0"/>
          <a:ext cx="0" cy="0"/>
          <a:chOff x="0" y="0"/>
          <a:chExt cx="0" cy="0"/>
        </a:xfrm>
      </p:grpSpPr>
      <p:sp>
        <p:nvSpPr>
          <p:cNvPr id="200" name="Google Shape;200;p9"/>
          <p:cNvSpPr/>
          <p:nvPr/>
        </p:nvSpPr>
        <p:spPr>
          <a:xfrm>
            <a:off x="13157359" y="76840"/>
            <a:ext cx="5130641" cy="10287000"/>
          </a:xfrm>
          <a:custGeom>
            <a:rect b="b" l="l" r="r" t="t"/>
            <a:pathLst>
              <a:path extrusionOk="0" h="10287000" w="5130641">
                <a:moveTo>
                  <a:pt x="0" y="0"/>
                </a:moveTo>
                <a:lnTo>
                  <a:pt x="5130641" y="0"/>
                </a:lnTo>
                <a:lnTo>
                  <a:pt x="5130641" y="10287000"/>
                </a:lnTo>
                <a:lnTo>
                  <a:pt x="0" y="10287000"/>
                </a:lnTo>
                <a:lnTo>
                  <a:pt x="0" y="0"/>
                </a:lnTo>
                <a:close/>
              </a:path>
            </a:pathLst>
          </a:custGeom>
          <a:blipFill rotWithShape="1">
            <a:blip r:embed="rId3">
              <a:alphaModFix/>
            </a:blip>
            <a:stretch>
              <a:fillRect b="0" l="0" r="0" t="0"/>
            </a:stretch>
          </a:blipFill>
          <a:ln>
            <a:noFill/>
          </a:ln>
        </p:spPr>
      </p:sp>
      <p:sp>
        <p:nvSpPr>
          <p:cNvPr id="201" name="Google Shape;201;p9"/>
          <p:cNvSpPr/>
          <p:nvPr/>
        </p:nvSpPr>
        <p:spPr>
          <a:xfrm>
            <a:off x="10946732" y="1943100"/>
            <a:ext cx="1273943" cy="614677"/>
          </a:xfrm>
          <a:custGeom>
            <a:rect b="b" l="l" r="r" t="t"/>
            <a:pathLst>
              <a:path extrusionOk="0" h="614677" w="1273943">
                <a:moveTo>
                  <a:pt x="0" y="0"/>
                </a:moveTo>
                <a:lnTo>
                  <a:pt x="1273943" y="0"/>
                </a:lnTo>
                <a:lnTo>
                  <a:pt x="1273943" y="614677"/>
                </a:lnTo>
                <a:lnTo>
                  <a:pt x="0" y="614677"/>
                </a:lnTo>
                <a:lnTo>
                  <a:pt x="0" y="0"/>
                </a:lnTo>
                <a:close/>
              </a:path>
            </a:pathLst>
          </a:custGeom>
          <a:blipFill rotWithShape="1">
            <a:blip r:embed="rId4">
              <a:alphaModFix/>
            </a:blip>
            <a:stretch>
              <a:fillRect b="0" l="0" r="0" t="0"/>
            </a:stretch>
          </a:blipFill>
          <a:ln>
            <a:noFill/>
          </a:ln>
        </p:spPr>
      </p:sp>
      <p:sp>
        <p:nvSpPr>
          <p:cNvPr id="202" name="Google Shape;202;p9"/>
          <p:cNvSpPr/>
          <p:nvPr/>
        </p:nvSpPr>
        <p:spPr>
          <a:xfrm>
            <a:off x="-734668" y="-238297"/>
            <a:ext cx="2673917" cy="2419895"/>
          </a:xfrm>
          <a:custGeom>
            <a:rect b="b" l="l" r="r" t="t"/>
            <a:pathLst>
              <a:path extrusionOk="0" h="2419895" w="2673917">
                <a:moveTo>
                  <a:pt x="0" y="0"/>
                </a:moveTo>
                <a:lnTo>
                  <a:pt x="2673917" y="0"/>
                </a:lnTo>
                <a:lnTo>
                  <a:pt x="2673917" y="2419894"/>
                </a:lnTo>
                <a:lnTo>
                  <a:pt x="0" y="2419894"/>
                </a:lnTo>
                <a:lnTo>
                  <a:pt x="0" y="0"/>
                </a:lnTo>
                <a:close/>
              </a:path>
            </a:pathLst>
          </a:custGeom>
          <a:blipFill rotWithShape="1">
            <a:blip r:embed="rId5">
              <a:alphaModFix/>
            </a:blip>
            <a:stretch>
              <a:fillRect b="0" l="0" r="0" t="0"/>
            </a:stretch>
          </a:blipFill>
          <a:ln>
            <a:noFill/>
          </a:ln>
        </p:spPr>
      </p:sp>
      <p:grpSp>
        <p:nvGrpSpPr>
          <p:cNvPr id="203" name="Google Shape;203;p9"/>
          <p:cNvGrpSpPr/>
          <p:nvPr/>
        </p:nvGrpSpPr>
        <p:grpSpPr>
          <a:xfrm>
            <a:off x="1447781" y="-378434"/>
            <a:ext cx="910549" cy="910549"/>
            <a:chOff x="0" y="0"/>
            <a:chExt cx="812800" cy="812800"/>
          </a:xfrm>
        </p:grpSpPr>
        <p:sp>
          <p:nvSpPr>
            <p:cNvPr id="204" name="Google Shape;20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9"/>
          <p:cNvSpPr/>
          <p:nvPr/>
        </p:nvSpPr>
        <p:spPr>
          <a:xfrm>
            <a:off x="1733420" y="3826047"/>
            <a:ext cx="14821161" cy="4611886"/>
          </a:xfrm>
          <a:custGeom>
            <a:rect b="b" l="l" r="r" t="t"/>
            <a:pathLst>
              <a:path extrusionOk="0" h="4611886" w="14821161">
                <a:moveTo>
                  <a:pt x="0" y="0"/>
                </a:moveTo>
                <a:lnTo>
                  <a:pt x="14821160" y="0"/>
                </a:lnTo>
                <a:lnTo>
                  <a:pt x="14821160" y="4611886"/>
                </a:lnTo>
                <a:lnTo>
                  <a:pt x="0" y="4611886"/>
                </a:lnTo>
                <a:lnTo>
                  <a:pt x="0" y="0"/>
                </a:lnTo>
                <a:close/>
              </a:path>
            </a:pathLst>
          </a:custGeom>
          <a:blipFill rotWithShape="1">
            <a:blip r:embed="rId6">
              <a:alphaModFix/>
            </a:blip>
            <a:stretch>
              <a:fillRect b="0" l="0" r="0" t="-38852"/>
            </a:stretch>
          </a:blipFill>
          <a:ln>
            <a:noFill/>
          </a:ln>
        </p:spPr>
      </p:sp>
      <p:sp>
        <p:nvSpPr>
          <p:cNvPr id="207" name="Google Shape;207;p9"/>
          <p:cNvSpPr txBox="1"/>
          <p:nvPr/>
        </p:nvSpPr>
        <p:spPr>
          <a:xfrm>
            <a:off x="2358329" y="904875"/>
            <a:ext cx="102831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Phân tích dữ liệu thăm dò </a:t>
            </a:r>
            <a:endParaRPr>
              <a:latin typeface="Times New Roman"/>
              <a:ea typeface="Times New Roman"/>
              <a:cs typeface="Times New Roman"/>
              <a:sym typeface="Times New Roman"/>
            </a:endParaRPr>
          </a:p>
        </p:txBody>
      </p:sp>
      <p:sp>
        <p:nvSpPr>
          <p:cNvPr id="208" name="Google Shape;208;p9"/>
          <p:cNvSpPr txBox="1"/>
          <p:nvPr/>
        </p:nvSpPr>
        <p:spPr>
          <a:xfrm>
            <a:off x="1028700" y="2193289"/>
            <a:ext cx="12587100" cy="521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89" u="none" cap="none" strike="noStrike">
                <a:solidFill>
                  <a:srgbClr val="363062"/>
                </a:solidFill>
                <a:latin typeface="Times New Roman"/>
                <a:ea typeface="Times New Roman"/>
                <a:cs typeface="Times New Roman"/>
                <a:sym typeface="Times New Roman"/>
              </a:rPr>
              <a:t>Tạo 3 cột ‘num_characters’, ‘num_words’ , ‘num_sentences’</a:t>
            </a:r>
            <a:endParaRPr>
              <a:latin typeface="Times New Roman"/>
              <a:ea typeface="Times New Roman"/>
              <a:cs typeface="Times New Roman"/>
              <a:sym typeface="Times New Roman"/>
            </a:endParaRPr>
          </a:p>
        </p:txBody>
      </p:sp>
      <p:sp>
        <p:nvSpPr>
          <p:cNvPr id="209" name="Google Shape;209;p9"/>
          <p:cNvSpPr txBox="1"/>
          <p:nvPr/>
        </p:nvSpPr>
        <p:spPr>
          <a:xfrm>
            <a:off x="357716" y="408290"/>
            <a:ext cx="10902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363062"/>
                </a:solidFill>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